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5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1" r:id="rId6"/>
    <p:sldId id="262" r:id="rId7"/>
    <p:sldId id="264" r:id="rId8"/>
    <p:sldId id="267" r:id="rId9"/>
    <p:sldId id="273" r:id="rId10"/>
    <p:sldId id="274" r:id="rId11"/>
    <p:sldId id="275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800000"/>
    <a:srgbClr val="CC0000"/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34587" autoAdjust="0"/>
    <p:restoredTop sz="94609" autoAdjust="0"/>
  </p:normalViewPr>
  <p:slideViewPr>
    <p:cSldViewPr>
      <p:cViewPr varScale="1">
        <p:scale>
          <a:sx n="115" d="100"/>
          <a:sy n="115" d="100"/>
        </p:scale>
        <p:origin x="-1512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587781-4CC0-403F-AA34-20105AB87693}" type="datetimeFigureOut">
              <a:rPr lang="ru-RU" smtClean="0"/>
              <a:t>25.01.2017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FD776B-C55B-47C5-8452-8ACCE3BB5B8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FD776B-C55B-47C5-8452-8ACCE3BB5B8E}" type="slidenum">
              <a:rPr lang="ru-RU" smtClean="0"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7940FF-1C2E-4D5B-958C-A32A14913BB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86D3B1-B8A6-486F-BD2D-8C7DB61A59F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E9DBEB-4749-423B-A6F5-0FB4CDD06C1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A89493-1474-46BC-A6CA-2045C3CB056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1E0E4A-8559-4CD3-A708-137FC531790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1BA9A7-0696-4FAB-AEAB-FC1F1B36695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56168C-192C-43CA-8C70-8BD9B4CE9AE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95CA59-0E00-4F58-A2AD-3BB7EE0B398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1D35BE-6186-4739-989B-14EC4A5744A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AE9934-3E93-455A-882A-9F924465222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>
              <a:defRPr/>
            </a:pPr>
            <a:fld id="{96B7589F-2A2C-4E5E-A387-992C1AB9D1C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A74FD946-86B5-420C-8302-447F7C19981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6" r:id="rId1"/>
    <p:sldLayoutId id="2147483917" r:id="rId2"/>
    <p:sldLayoutId id="2147483918" r:id="rId3"/>
    <p:sldLayoutId id="2147483919" r:id="rId4"/>
    <p:sldLayoutId id="2147483920" r:id="rId5"/>
    <p:sldLayoutId id="2147483921" r:id="rId6"/>
    <p:sldLayoutId id="2147483922" r:id="rId7"/>
    <p:sldLayoutId id="2147483923" r:id="rId8"/>
    <p:sldLayoutId id="2147483924" r:id="rId9"/>
    <p:sldLayoutId id="2147483925" r:id="rId10"/>
    <p:sldLayoutId id="2147483926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&#1074;&#1072;&#1085;-&#1075;&#1086;&#1075;.&#1088;&#1092;/remi78.html" TargetMode="External"/><Relationship Id="rId2" Type="http://schemas.openxmlformats.org/officeDocument/2006/relationships/hyperlink" Target="http://smalti.ru/art/van-gog-progulka-zakluchennyh/givopisnye-kopii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menswork.ru/?q=node/76" TargetMode="External"/><Relationship Id="rId5" Type="http://schemas.openxmlformats.org/officeDocument/2006/relationships/hyperlink" Target="http://vangogh-world.ru/dm-sanremi11.php" TargetMode="External"/><Relationship Id="rId4" Type="http://schemas.openxmlformats.org/officeDocument/2006/relationships/hyperlink" Target="http://vangogh-vincent.ru/saint-remy_110.html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4"/>
          <p:cNvSpPr txBox="1">
            <a:spLocks noChangeArrowheads="1"/>
          </p:cNvSpPr>
          <p:nvPr/>
        </p:nvSpPr>
        <p:spPr bwMode="auto">
          <a:xfrm>
            <a:off x="928662" y="1785926"/>
            <a:ext cx="721995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Исследовательская 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работа</a:t>
            </a:r>
            <a:endParaRPr lang="en-US" sz="2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i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«Две картины </a:t>
            </a:r>
          </a:p>
          <a:p>
            <a:pPr algn="ctr"/>
            <a:r>
              <a:rPr lang="ru-RU" sz="4000" b="1" i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двух великих художников»</a:t>
            </a:r>
            <a:endParaRPr lang="ru-RU" sz="4000" b="1" dirty="0">
              <a:solidFill>
                <a:srgbClr val="CC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5357818" y="4286256"/>
            <a:ext cx="328614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Брагина Елизавета, </a:t>
            </a:r>
            <a:endParaRPr lang="ru-RU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ученица </a:t>
            </a:r>
            <a:r>
              <a:rPr lang="ru-RU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 «А» 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класса</a:t>
            </a:r>
          </a:p>
          <a:p>
            <a:pPr algn="r"/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Учитель </a:t>
            </a:r>
          </a:p>
          <a:p>
            <a:pPr algn="r"/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Мельник Надежда Сергеевна</a:t>
            </a:r>
            <a:endParaRPr lang="ru-RU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6" name="Text Box 6"/>
          <p:cNvSpPr txBox="1">
            <a:spLocks noChangeArrowheads="1"/>
          </p:cNvSpPr>
          <p:nvPr/>
        </p:nvSpPr>
        <p:spPr bwMode="auto">
          <a:xfrm>
            <a:off x="3500430" y="5929330"/>
            <a:ext cx="181389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г. Петрозаводск</a:t>
            </a:r>
          </a:p>
          <a:p>
            <a:pPr algn="ctr"/>
            <a:r>
              <a:rPr lang="ru-RU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2016 г</a:t>
            </a:r>
            <a:r>
              <a:rPr lang="ru-RU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714356"/>
            <a:ext cx="80010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общеобразовательное учреждение Петрозаводского городского округа «Академический лицей»</a:t>
            </a:r>
            <a:endParaRPr lang="ru-RU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14348" y="856381"/>
            <a:ext cx="7929618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Список использованной литературы</a:t>
            </a:r>
            <a:endParaRPr lang="ru-RU" sz="2400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/>
              <a:t> </a:t>
            </a:r>
            <a:endParaRPr lang="ru-RU" dirty="0"/>
          </a:p>
          <a:p>
            <a:pPr marL="457200" lvl="0" indent="-457200"/>
            <a:r>
              <a:rPr lang="ru-RU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1. Ван </a:t>
            </a:r>
            <a:r>
              <a:rPr lang="ru-RU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Гог</a:t>
            </a:r>
            <a:r>
              <a:rPr lang="ru-RU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 Живописные копии. [Электронный ресурс]. </a:t>
            </a:r>
            <a:r>
              <a:rPr lang="en-US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URL:</a:t>
            </a:r>
            <a:r>
              <a:rPr lang="ru-RU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http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://smalti.ru/art/van-gog-progulka-zakluchennyh/givopisnye-kopii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/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2. Ван </a:t>
            </a:r>
            <a:r>
              <a:rPr lang="ru-RU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Гог</a:t>
            </a:r>
            <a:r>
              <a:rPr lang="ru-RU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// Художественная галерея: полное собрание работ всемирно </a:t>
            </a:r>
            <a:r>
              <a:rPr lang="ru-RU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 lvl="0"/>
            <a:r>
              <a:rPr lang="ru-RU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известных </a:t>
            </a:r>
            <a:r>
              <a:rPr lang="ru-RU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художников. – №5 – 2004</a:t>
            </a:r>
            <a:r>
              <a:rPr lang="ru-RU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3. Винсент </a:t>
            </a:r>
            <a:r>
              <a:rPr lang="ru-RU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Ван </a:t>
            </a:r>
            <a:r>
              <a:rPr lang="ru-RU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Гог</a:t>
            </a:r>
            <a:r>
              <a:rPr lang="ru-RU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 [Электронный ресурс</a:t>
            </a:r>
            <a:r>
              <a:rPr lang="ru-RU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].</a:t>
            </a:r>
          </a:p>
          <a:p>
            <a:pPr lvl="0"/>
            <a:r>
              <a:rPr lang="ru-RU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URL</a:t>
            </a:r>
            <a:r>
              <a:rPr lang="ru-RU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http://</a:t>
            </a:r>
            <a:r>
              <a:rPr lang="ru-RU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ван-гог.рф/remi78.html</a:t>
            </a:r>
            <a:endParaRPr lang="ru-RU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Винсент Ван </a:t>
            </a:r>
            <a:r>
              <a:rPr lang="ru-RU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Гог</a:t>
            </a:r>
            <a:r>
              <a:rPr lang="ru-RU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 [Электронный ресурс]. </a:t>
            </a:r>
            <a:r>
              <a:rPr lang="en-US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URL: </a:t>
            </a:r>
            <a:r>
              <a:rPr lang="en-US" u="sng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http://vangogh-vincent.ru/saint-remy_110.html</a:t>
            </a:r>
            <a:endParaRPr lang="ru-RU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5. Милле </a:t>
            </a:r>
            <a:r>
              <a:rPr lang="ru-RU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// Художественная галерея: полное собрание работ </a:t>
            </a:r>
            <a:r>
              <a:rPr lang="ru-RU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всемирно</a:t>
            </a:r>
          </a:p>
          <a:p>
            <a:pPr lvl="0"/>
            <a:r>
              <a:rPr lang="ru-RU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известных </a:t>
            </a:r>
            <a:r>
              <a:rPr lang="ru-RU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художников. – №10 – 2004.</a:t>
            </a:r>
          </a:p>
          <a:p>
            <a:pPr lvl="0"/>
            <a:r>
              <a:rPr lang="ru-RU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Мир </a:t>
            </a:r>
            <a:r>
              <a:rPr lang="ru-RU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Ван </a:t>
            </a:r>
            <a:r>
              <a:rPr lang="ru-RU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Гога</a:t>
            </a:r>
            <a:r>
              <a:rPr lang="ru-RU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 [Электронный ресурс]. </a:t>
            </a:r>
            <a:r>
              <a:rPr lang="en-US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URL: </a:t>
            </a:r>
            <a:endParaRPr lang="ru-RU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hlinkClick r:id="rId5"/>
              </a:rPr>
              <a:t>  </a:t>
            </a:r>
            <a:r>
              <a:rPr lang="en-US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hlinkClick r:id="rId5"/>
              </a:rPr>
              <a:t>http</a:t>
            </a:r>
            <a:r>
              <a:rPr lang="en-US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hlinkClick r:id="rId5"/>
              </a:rPr>
              <a:t>://</a:t>
            </a:r>
            <a:r>
              <a:rPr lang="en-US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hlinkClick r:id="rId5"/>
              </a:rPr>
              <a:t>vangogh-world.ru/dm-sanremi11.php</a:t>
            </a:r>
            <a:endParaRPr lang="ru-RU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ru-RU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Пастель</a:t>
            </a:r>
            <a:r>
              <a:rPr lang="ru-RU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 Подробный практический курс – М.: ООО «ТД </a:t>
            </a:r>
          </a:p>
          <a:p>
            <a:pPr lvl="0"/>
            <a:r>
              <a:rPr lang="ru-RU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 «</a:t>
            </a:r>
            <a:r>
              <a:rPr lang="ru-RU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Издательство Мир книги», 2006</a:t>
            </a:r>
            <a:r>
              <a:rPr lang="ru-RU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8. </a:t>
            </a:r>
            <a:r>
              <a:rPr lang="ru-RU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Сальвадор Дали: двуликий гений эпатажа. [Электронный ресурс]. </a:t>
            </a:r>
            <a:r>
              <a:rPr lang="en-US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URL</a:t>
            </a:r>
            <a:r>
              <a:rPr lang="ru-RU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u="sng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hlinkClick r:id="rId6"/>
              </a:rPr>
              <a:t>http</a:t>
            </a:r>
            <a:r>
              <a:rPr lang="ru-RU" u="sng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hlinkClick r:id="rId6"/>
              </a:rPr>
              <a:t>://</a:t>
            </a:r>
            <a:r>
              <a:rPr lang="en-US" u="sng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hlinkClick r:id="rId6"/>
              </a:rPr>
              <a:t>www</a:t>
            </a:r>
            <a:r>
              <a:rPr lang="ru-RU" u="sng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hlinkClick r:id="rId6"/>
              </a:rPr>
              <a:t>.</a:t>
            </a:r>
            <a:r>
              <a:rPr lang="en-US" u="sng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hlinkClick r:id="rId6"/>
              </a:rPr>
              <a:t>menswork</a:t>
            </a:r>
            <a:r>
              <a:rPr lang="ru-RU" u="sng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hlinkClick r:id="rId6"/>
              </a:rPr>
              <a:t>.</a:t>
            </a:r>
            <a:r>
              <a:rPr lang="en-US" u="sng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hlinkClick r:id="rId6"/>
              </a:rPr>
              <a:t>ru</a:t>
            </a:r>
            <a:r>
              <a:rPr lang="ru-RU" u="sng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hlinkClick r:id="rId6"/>
              </a:rPr>
              <a:t>/?</a:t>
            </a:r>
            <a:r>
              <a:rPr lang="en-US" u="sng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hlinkClick r:id="rId6"/>
              </a:rPr>
              <a:t>q</a:t>
            </a:r>
            <a:r>
              <a:rPr lang="ru-RU" u="sng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hlinkClick r:id="rId6"/>
              </a:rPr>
              <a:t>=</a:t>
            </a:r>
            <a:r>
              <a:rPr lang="en-US" u="sng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hlinkClick r:id="rId6"/>
              </a:rPr>
              <a:t>node</a:t>
            </a:r>
            <a:r>
              <a:rPr lang="ru-RU" u="sng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hlinkClick r:id="rId6"/>
              </a:rPr>
              <a:t>/76</a:t>
            </a:r>
            <a:endParaRPr lang="ru-RU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Сарджент </a:t>
            </a:r>
            <a:r>
              <a:rPr lang="ru-RU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// Художественная галерея: полное собрание </a:t>
            </a:r>
            <a:r>
              <a:rPr lang="ru-RU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работ </a:t>
            </a:r>
          </a:p>
          <a:p>
            <a:pPr lvl="0"/>
            <a:r>
              <a:rPr lang="ru-RU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всемирно </a:t>
            </a:r>
            <a:r>
              <a:rPr lang="ru-RU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известных художников. – №58 – 2005</a:t>
            </a:r>
            <a:r>
              <a:rPr lang="ru-RU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60" name="Picture 12" descr="https://pp.vk.me/c636730/v636730122/416b4/Lb0BwxtEbi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872872">
            <a:off x="5451824" y="3628691"/>
            <a:ext cx="3475498" cy="2317452"/>
          </a:xfrm>
          <a:prstGeom prst="rect">
            <a:avLst/>
          </a:prstGeom>
          <a:noFill/>
        </p:spPr>
      </p:pic>
      <p:pic>
        <p:nvPicPr>
          <p:cNvPr id="27650" name="Picture 2" descr="https://pp.vk.me/c636730/v636730122/41676/ZmHBahliBe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2571744"/>
            <a:ext cx="2314616" cy="1489130"/>
          </a:xfrm>
          <a:prstGeom prst="rect">
            <a:avLst/>
          </a:prstGeom>
          <a:noFill/>
          <a:ln w="12700">
            <a:solidFill>
              <a:schemeClr val="accent1">
                <a:lumMod val="75000"/>
              </a:schemeClr>
            </a:solidFill>
          </a:ln>
        </p:spPr>
      </p:pic>
      <p:pic>
        <p:nvPicPr>
          <p:cNvPr id="27654" name="Picture 6" descr="https://pp.vk.me/c636730/v636730122/4168a/P-juEXdz0P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2769383" flipV="1">
            <a:off x="2922168" y="2887236"/>
            <a:ext cx="2846164" cy="2131288"/>
          </a:xfrm>
          <a:prstGeom prst="rect">
            <a:avLst/>
          </a:prstGeom>
          <a:noFill/>
          <a:ln w="12700">
            <a:solidFill>
              <a:schemeClr val="accent1">
                <a:lumMod val="75000"/>
              </a:schemeClr>
            </a:solidFill>
          </a:ln>
        </p:spPr>
      </p:pic>
      <p:pic>
        <p:nvPicPr>
          <p:cNvPr id="27656" name="Picture 8" descr="https://pp.vk.me/c636730/v636730122/4169e/bypqJywi7I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58" y="4143380"/>
            <a:ext cx="3594234" cy="2396624"/>
          </a:xfrm>
          <a:prstGeom prst="rect">
            <a:avLst/>
          </a:prstGeom>
          <a:noFill/>
        </p:spPr>
      </p:pic>
      <p:pic>
        <p:nvPicPr>
          <p:cNvPr id="27657" name="Picture 9" descr="C:\Users\user\Desktop\xyFnF99Dsfw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57950" y="214290"/>
            <a:ext cx="1524010" cy="2286016"/>
          </a:xfrm>
          <a:prstGeom prst="rect">
            <a:avLst/>
          </a:prstGeom>
          <a:noFill/>
          <a:ln w="3175">
            <a:noFill/>
            <a:prstDash val="dashDot"/>
          </a:ln>
        </p:spPr>
      </p:pic>
      <p:sp>
        <p:nvSpPr>
          <p:cNvPr id="11" name="Прямоугольник 10"/>
          <p:cNvSpPr/>
          <p:nvPr/>
        </p:nvSpPr>
        <p:spPr>
          <a:xfrm>
            <a:off x="1000100" y="714356"/>
            <a:ext cx="507209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Меня зовут Брагина Елизавета. Мне 9 лет. </a:t>
            </a:r>
          </a:p>
          <a:p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Я учусь в 3 «А» классе Академического лицея. После уроков пою в хоре «</a:t>
            </a:r>
            <a:r>
              <a:rPr lang="ru-RU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Теллерво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» и занимаюсь в студии изобразительного искусства. Очень люблю животных, особенно лошадей и кошек.</a:t>
            </a:r>
            <a:endParaRPr lang="ru-RU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2" name="Picture 4" descr="https://pp.vk.me/c636730/v636730122/41680/ajUw3IEKf7M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10800000" flipV="1">
            <a:off x="3500430" y="5143512"/>
            <a:ext cx="2459724" cy="1640136"/>
          </a:xfrm>
          <a:prstGeom prst="rect">
            <a:avLst/>
          </a:prstGeom>
          <a:noFill/>
          <a:ln w="12700">
            <a:solidFill>
              <a:schemeClr val="accent1">
                <a:lumMod val="75000"/>
              </a:schemeClr>
            </a:solidFill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7" descr="6108431-1b4a9585c1c327c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357298"/>
            <a:ext cx="871592" cy="1090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Text Box 4"/>
          <p:cNvSpPr txBox="1">
            <a:spLocks noChangeArrowheads="1"/>
          </p:cNvSpPr>
          <p:nvPr/>
        </p:nvSpPr>
        <p:spPr bwMode="auto">
          <a:xfrm>
            <a:off x="285720" y="2643182"/>
            <a:ext cx="857256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/>
            <a:r>
              <a:rPr lang="ru-RU" sz="2000" b="1" u="sng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ГИПОТЕЗА: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художник </a:t>
            </a:r>
            <a:r>
              <a:rPr lang="ru-RU" sz="2000" b="1" i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Винсент Ван </a:t>
            </a:r>
            <a:r>
              <a:rPr lang="ru-RU" sz="2000" b="1" i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Гог</a:t>
            </a:r>
            <a:r>
              <a:rPr lang="ru-RU" sz="2000" b="1" i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копировал картины </a:t>
            </a:r>
            <a:r>
              <a:rPr lang="ru-RU" sz="2000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Жана Франсуа Милле, потому </a:t>
            </a:r>
            <a:r>
              <a:rPr lang="ru-RU" sz="2000" b="1" i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что хотел быть похожим на него.</a:t>
            </a:r>
            <a:endParaRPr lang="ru-RU" sz="2000" b="1" i="1" u="sng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1" name="Text Box 9"/>
          <p:cNvSpPr txBox="1">
            <a:spLocks noChangeArrowheads="1"/>
          </p:cNvSpPr>
          <p:nvPr/>
        </p:nvSpPr>
        <p:spPr bwMode="auto">
          <a:xfrm>
            <a:off x="214282" y="3528956"/>
            <a:ext cx="835824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изучение </a:t>
            </a:r>
            <a:r>
              <a:rPr lang="ru-RU" sz="2000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работ художников – </a:t>
            </a:r>
            <a:r>
              <a:rPr lang="ru-RU" sz="2000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В. В. </a:t>
            </a:r>
            <a:r>
              <a:rPr lang="ru-RU" sz="2000" b="1" i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Гога</a:t>
            </a:r>
            <a:r>
              <a:rPr lang="ru-RU" sz="2000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и  </a:t>
            </a:r>
            <a:r>
              <a:rPr lang="ru-RU" sz="2000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Ж. Ф. Милле</a:t>
            </a:r>
            <a:r>
              <a:rPr lang="ru-RU" sz="2000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b="1" i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4282" y="4089165"/>
            <a:ext cx="864399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ru-RU" sz="2000" b="1" u="sng" dirty="0" smtClean="0">
                <a:solidFill>
                  <a:srgbClr val="800000"/>
                </a:solidFill>
                <a:latin typeface="Times New Roman" pitchFamily="18" charset="0"/>
              </a:rPr>
              <a:t>ЗАДАЧИ:</a:t>
            </a:r>
            <a:endParaRPr lang="ru-RU" sz="2000" b="1" u="sng" dirty="0" smtClean="0">
              <a:solidFill>
                <a:srgbClr val="800000"/>
              </a:solidFill>
              <a:latin typeface="Times New Roman" pitchFamily="18" charset="0"/>
            </a:endParaRPr>
          </a:p>
          <a:p>
            <a:pPr marL="457200" indent="-457200">
              <a:buAutoNum type="arabicPeriod"/>
            </a:pPr>
            <a:r>
              <a:rPr lang="ru-RU" sz="2000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Изучить </a:t>
            </a:r>
            <a:r>
              <a:rPr lang="ru-RU" sz="2000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биографию и творчество </a:t>
            </a:r>
            <a:r>
              <a:rPr lang="ru-RU" sz="2000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двух великих художников.</a:t>
            </a:r>
            <a:endParaRPr lang="ru-RU" sz="2000" b="1" i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/>
            </a:pPr>
            <a:r>
              <a:rPr lang="ru-RU" sz="2000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Узнать</a:t>
            </a:r>
            <a:r>
              <a:rPr lang="ru-RU" sz="2000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, почему Ван </a:t>
            </a:r>
            <a:r>
              <a:rPr lang="ru-RU" sz="2000" b="1" i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Гог</a:t>
            </a:r>
            <a:r>
              <a:rPr lang="ru-RU" sz="2000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решил копировать картины другого </a:t>
            </a:r>
            <a:r>
              <a:rPr lang="ru-RU" sz="2000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художника </a:t>
            </a:r>
            <a:r>
              <a:rPr lang="ru-RU" sz="2000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вместо того, чтобы писать свои собственные</a:t>
            </a:r>
            <a:r>
              <a:rPr lang="ru-RU" sz="2000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buFontTx/>
              <a:buAutoNum type="arabicPeriod" startAt="3"/>
            </a:pPr>
            <a:r>
              <a:rPr lang="ru-RU" sz="2000" b="1" i="1" dirty="0" smtClean="0">
                <a:solidFill>
                  <a:srgbClr val="000099"/>
                </a:solidFill>
                <a:latin typeface="Times New Roman" pitchFamily="18" charset="0"/>
              </a:rPr>
              <a:t>Сравнить картины «Полдень. Отдых от работы» </a:t>
            </a:r>
            <a:r>
              <a:rPr lang="ru-RU" sz="2000" b="1" i="1" dirty="0" smtClean="0">
                <a:solidFill>
                  <a:srgbClr val="000099"/>
                </a:solidFill>
                <a:latin typeface="Times New Roman" pitchFamily="18" charset="0"/>
              </a:rPr>
              <a:t>В. В. </a:t>
            </a:r>
            <a:r>
              <a:rPr lang="ru-RU" sz="2000" b="1" i="1" dirty="0" err="1" smtClean="0">
                <a:solidFill>
                  <a:srgbClr val="000099"/>
                </a:solidFill>
                <a:latin typeface="Times New Roman" pitchFamily="18" charset="0"/>
              </a:rPr>
              <a:t>Гога</a:t>
            </a:r>
            <a:r>
              <a:rPr lang="ru-RU" sz="2000" b="1" i="1" dirty="0" smtClean="0">
                <a:solidFill>
                  <a:srgbClr val="000099"/>
                </a:solidFill>
                <a:latin typeface="Times New Roman" pitchFamily="18" charset="0"/>
              </a:rPr>
              <a:t> </a:t>
            </a:r>
            <a:r>
              <a:rPr lang="ru-RU" sz="2000" b="1" i="1" dirty="0" smtClean="0">
                <a:solidFill>
                  <a:srgbClr val="000099"/>
                </a:solidFill>
                <a:latin typeface="Times New Roman" pitchFamily="18" charset="0"/>
              </a:rPr>
              <a:t>и «Дневной </a:t>
            </a:r>
            <a:r>
              <a:rPr lang="ru-RU" sz="2000" b="1" i="1" dirty="0" smtClean="0">
                <a:solidFill>
                  <a:srgbClr val="000099"/>
                </a:solidFill>
                <a:latin typeface="Times New Roman" pitchFamily="18" charset="0"/>
              </a:rPr>
              <a:t>сон» </a:t>
            </a:r>
            <a:r>
              <a:rPr lang="ru-RU" sz="2000" b="1" i="1" dirty="0" smtClean="0">
                <a:solidFill>
                  <a:srgbClr val="000099"/>
                </a:solidFill>
                <a:latin typeface="Times New Roman" pitchFamily="18" charset="0"/>
              </a:rPr>
              <a:t>Ж. Ф. </a:t>
            </a:r>
            <a:r>
              <a:rPr lang="ru-RU" sz="2000" b="1" i="1" dirty="0" smtClean="0">
                <a:solidFill>
                  <a:srgbClr val="000099"/>
                </a:solidFill>
                <a:latin typeface="Times New Roman" pitchFamily="18" charset="0"/>
              </a:rPr>
              <a:t>Милле: в чём их сходство и в чём – различия.</a:t>
            </a:r>
          </a:p>
          <a:p>
            <a:pPr marL="342900" lvl="0" indent="-342900">
              <a:buFontTx/>
              <a:buAutoNum type="arabicPeriod" startAt="3"/>
            </a:pPr>
            <a:r>
              <a:rPr lang="ru-RU" sz="2000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Найти в истории живописи другие случаи подражания одних художников другим, если они есть</a:t>
            </a:r>
            <a:r>
              <a:rPr lang="ru-RU" sz="2000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b="1" i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1428728" y="632752"/>
            <a:ext cx="7286644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228600"/>
            <a:r>
              <a:rPr lang="ru-RU" sz="2000" b="1" u="sng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АКТУАЛЬНОСТЬ: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Проблема стремления к совершенству актуальна и в жизни, и в искусстве. Но важны и методы, которые используются на пути к совершенствованию. Может ли в живописи такой метод, как копирование, помочь художнику на пути к совершенствованию? Раскрывается</a:t>
            </a:r>
            <a:r>
              <a:rPr lang="ru-RU" sz="2000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ли через копирование </a:t>
            </a:r>
            <a:r>
              <a:rPr lang="ru-RU" sz="2000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индивидуальность </a:t>
            </a:r>
            <a:r>
              <a:rPr lang="ru-RU" sz="2000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художника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f_068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714356"/>
            <a:ext cx="6316680" cy="5099800"/>
          </a:xfrm>
          <a:prstGeom prst="rect">
            <a:avLst/>
          </a:prstGeom>
          <a:noFill/>
          <a:ln w="57150" cmpd="thickThin">
            <a:solidFill>
              <a:srgbClr val="339966"/>
            </a:solidFill>
            <a:miter lim="800000"/>
            <a:headEnd/>
            <a:tailEnd/>
          </a:ln>
        </p:spPr>
      </p:pic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396875" y="5949950"/>
            <a:ext cx="576369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b="1" i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Винсент Ван </a:t>
            </a:r>
            <a:r>
              <a:rPr lang="ru-RU" sz="2000" b="1" i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Гог</a:t>
            </a:r>
            <a:r>
              <a:rPr lang="ru-RU" sz="2000" b="1" i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«Полдень. Отдых от работы»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6148" name="Picture 7" descr="&amp;Kcy;&amp;acy;&amp;rcy;&amp;tcy;&amp;icy;&amp;ncy;&amp;kcy;&amp;icy; &amp;pcy;&amp;ocy; &amp;zcy;&amp;acy;&amp;pcy;&amp;rcy;&amp;ocy;&amp;scy;&amp;ucy; &amp;lcy;&amp;icy;&amp;tcy;&amp;iecy;&amp;rcy;&amp;acy;&amp;tcy;&amp;ucy;&amp;rcy;&amp;ncy;&amp;ocy;&amp;iecy; &amp;chcy;&amp;tcy;&amp;iecy;&amp;ncy;&amp;icy;&amp;iecy; 3 &amp;kcy;&amp;lcy;&amp;acy;&amp;scy;&amp;scy; &amp;chcy;&amp;ucy;&amp;rcy;&amp;acy;&amp;kcy;&amp;ocy;&amp;vcy;&amp;a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390793">
            <a:off x="6434393" y="254183"/>
            <a:ext cx="2118162" cy="27278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 descr="014_003h_siesta_hi-r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500042"/>
            <a:ext cx="6726276" cy="45728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Text Box 5"/>
          <p:cNvSpPr txBox="1">
            <a:spLocks noChangeArrowheads="1"/>
          </p:cNvSpPr>
          <p:nvPr/>
        </p:nvSpPr>
        <p:spPr bwMode="auto">
          <a:xfrm>
            <a:off x="2786050" y="5286388"/>
            <a:ext cx="425937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 i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Жан Франсуа Милле «Дневной сон»</a:t>
            </a:r>
          </a:p>
        </p:txBody>
      </p:sp>
      <p:pic>
        <p:nvPicPr>
          <p:cNvPr id="7172" name="Picture 7" descr="&amp;Kcy;&amp;acy;&amp;rcy;&amp;tcy;&amp;icy;&amp;ncy;&amp;kcy;&amp;icy; &amp;pcy;&amp;ocy; &amp;zcy;&amp;acy;&amp;pcy;&amp;rcy;&amp;ocy;&amp;scy;&amp;ucy; &amp;Pcy;&amp;acy;&amp;scy;&amp;tcy;&amp;iecy;&amp;lcy;&amp;softcy;. &amp;Pcy;&amp;ocy;&amp;dcy;&amp;rcy;&amp;ocy;&amp;bcy;&amp;ncy;&amp;ycy;&amp;jcy; &amp;pcy;&amp;rcy;&amp;acy;&amp;kcy;&amp;tcy;&amp;icy;&amp;chcy;&amp;iecy;&amp;scy;&amp;kcy;&amp;icy;&amp;jcy; &amp;kcy;&amp;ucy;&amp;rcy;&amp;s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06" y="2933700"/>
            <a:ext cx="2419350" cy="392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014_003h_siesta_hi-r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495300"/>
            <a:ext cx="4464050" cy="303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5" descr="f_068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3" y="2995613"/>
            <a:ext cx="4173537" cy="336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0" name="Text Box 6"/>
          <p:cNvSpPr txBox="1">
            <a:spLocks noChangeArrowheads="1"/>
          </p:cNvSpPr>
          <p:nvPr/>
        </p:nvSpPr>
        <p:spPr bwMode="auto">
          <a:xfrm>
            <a:off x="5286375" y="1285875"/>
            <a:ext cx="34925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i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Сюжет придумал  Милле, а Ван </a:t>
            </a:r>
            <a:r>
              <a:rPr lang="ru-RU" sz="2800" b="1" i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Гог</a:t>
            </a:r>
            <a:r>
              <a:rPr lang="ru-RU" sz="2800" b="1" i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скопировал.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9221" name="Text Box 7"/>
          <p:cNvSpPr txBox="1">
            <a:spLocks noChangeArrowheads="1"/>
          </p:cNvSpPr>
          <p:nvPr/>
        </p:nvSpPr>
        <p:spPr bwMode="auto">
          <a:xfrm>
            <a:off x="684213" y="3860800"/>
            <a:ext cx="3527425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i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Копировать чужие произведения искусства ХОРОШО </a:t>
            </a:r>
          </a:p>
          <a:p>
            <a:r>
              <a:rPr lang="ru-RU" sz="2800" b="1" i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    или ПЛОХО???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4"/>
          <p:cNvSpPr txBox="1">
            <a:spLocks noChangeArrowheads="1"/>
          </p:cNvSpPr>
          <p:nvPr/>
        </p:nvSpPr>
        <p:spPr bwMode="auto">
          <a:xfrm>
            <a:off x="571472" y="642918"/>
            <a:ext cx="6643734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i="1" u="sng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Жан Франсуа Милле </a:t>
            </a:r>
            <a:r>
              <a:rPr lang="ru-RU" sz="2400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(1814–1875) – признанный </a:t>
            </a:r>
            <a:r>
              <a:rPr lang="ru-RU" sz="2400" b="1" i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мастер в </a:t>
            </a:r>
            <a:r>
              <a:rPr lang="ru-RU" sz="2400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изображении сельского быта.</a:t>
            </a:r>
          </a:p>
          <a:p>
            <a:endParaRPr lang="ru-RU" sz="800" b="1" i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u="sng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Главные </a:t>
            </a:r>
            <a:r>
              <a:rPr lang="ru-RU" sz="2400" b="1" u="sng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темы творчества:</a:t>
            </a:r>
            <a:r>
              <a:rPr lang="ru-RU" sz="2400" b="1" u="sng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400" b="1" i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крестьянская жизнь и природа.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10243" name="Picture 5" descr="jean-francois-mille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15206" y="357166"/>
            <a:ext cx="1461118" cy="1877026"/>
          </a:xfrm>
          <a:prstGeom prst="rect">
            <a:avLst/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</p:spPr>
      </p:pic>
      <p:pic>
        <p:nvPicPr>
          <p:cNvPr id="5" name="Picture 5" descr="800px-Jean-François_Millet_(II)_00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29312" y="2542366"/>
            <a:ext cx="2401880" cy="1815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 descr="h3_3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6116" y="4623126"/>
            <a:ext cx="1782678" cy="2092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8" descr="harvesters-resting-185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000628" y="4429132"/>
            <a:ext cx="4032250" cy="229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9" descr="Jean-François_Millet_fiadeira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714612" y="2500306"/>
            <a:ext cx="1633000" cy="2017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0" descr="800px-Jean-François_Millet_(II)_001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42844" y="2500306"/>
            <a:ext cx="2383472" cy="1987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" descr="800px-Jean-François_Millet_(II)_01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500562" y="2500306"/>
            <a:ext cx="1715178" cy="2091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2071670" y="4683823"/>
            <a:ext cx="292895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Картины Милле </a:t>
            </a:r>
            <a:r>
              <a:rPr lang="ru-RU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простые</a:t>
            </a:r>
            <a:r>
              <a:rPr lang="ru-RU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, светлые, душевные.</a:t>
            </a:r>
          </a:p>
          <a:p>
            <a:r>
              <a:rPr lang="ru-RU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На лицах людей – спокойствие и умиротворение от свободной жизни в деревне и от труда.</a:t>
            </a:r>
            <a:endParaRPr lang="ru-RU" b="1" i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 descr="Вечер (копия Милле). Винсент Ван Гог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67883" y="3786190"/>
            <a:ext cx="3195110" cy="2536120"/>
          </a:xfrm>
          <a:prstGeom prst="rect">
            <a:avLst/>
          </a:prstGeom>
          <a:noFill/>
          <a:ln w="19050">
            <a:solidFill>
              <a:schemeClr val="accent2">
                <a:lumMod val="75000"/>
              </a:schemeClr>
            </a:solidFill>
          </a:ln>
        </p:spPr>
      </p:pic>
      <p:pic>
        <p:nvPicPr>
          <p:cNvPr id="5130" name="Picture 10" descr="http://www.artscroll.ru/Images/2008/v/Vincent%20van%20Gogh/0004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13396">
            <a:off x="4119013" y="4020489"/>
            <a:ext cx="1649150" cy="2075180"/>
          </a:xfrm>
          <a:prstGeom prst="rect">
            <a:avLst/>
          </a:prstGeom>
          <a:noFill/>
          <a:ln w="19050">
            <a:solidFill>
              <a:schemeClr val="accent2">
                <a:lumMod val="75000"/>
              </a:schemeClr>
            </a:solidFill>
          </a:ln>
        </p:spPr>
      </p:pic>
      <p:sp>
        <p:nvSpPr>
          <p:cNvPr id="12290" name="Text Box 4"/>
          <p:cNvSpPr txBox="1">
            <a:spLocks noChangeArrowheads="1"/>
          </p:cNvSpPr>
          <p:nvPr/>
        </p:nvSpPr>
        <p:spPr bwMode="auto">
          <a:xfrm>
            <a:off x="785754" y="2428868"/>
            <a:ext cx="835824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2400" b="1" i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жизни его картины не продавались, </a:t>
            </a:r>
            <a:endParaRPr lang="ru-RU" sz="2400" b="1" i="1" dirty="0" smtClean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</a:t>
            </a:r>
            <a:r>
              <a:rPr lang="ru-RU" sz="2400" b="1" i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2400" b="1" i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талант его был непризнанным.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1" name="Picture 5" descr="avtoportret-van-goga-188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52542" y="142852"/>
            <a:ext cx="1877176" cy="2371730"/>
          </a:xfrm>
          <a:prstGeom prst="rect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643306" y="859208"/>
            <a:ext cx="350046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u="sng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Винсент Ван </a:t>
            </a:r>
            <a:r>
              <a:rPr lang="ru-RU" sz="2400" b="1" i="1" u="sng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Гог</a:t>
            </a:r>
            <a:r>
              <a:rPr lang="ru-RU" sz="2400" b="1" i="1" u="sng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400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(1853–1890) </a:t>
            </a:r>
            <a:r>
              <a:rPr lang="ru-RU" sz="2400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endParaRPr lang="ru-RU" sz="2400" b="1" i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величайший </a:t>
            </a:r>
            <a:r>
              <a:rPr lang="ru-RU" sz="2400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художник </a:t>
            </a:r>
            <a:r>
              <a:rPr lang="en-US" sz="2400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XIX</a:t>
            </a:r>
            <a:r>
              <a:rPr lang="ru-RU" sz="2400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века.</a:t>
            </a:r>
            <a:endParaRPr lang="en-US" sz="2400" b="1" i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4" name="Picture 4" descr=" Ван Гог Первые шаги (по картине Жана Франсуа Милле)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 flipV="1">
            <a:off x="217761" y="4143380"/>
            <a:ext cx="2425412" cy="1914234"/>
          </a:xfrm>
          <a:prstGeom prst="rect">
            <a:avLst/>
          </a:prstGeom>
          <a:noFill/>
          <a:ln w="19050">
            <a:solidFill>
              <a:schemeClr val="accent2">
                <a:lumMod val="75000"/>
              </a:schemeClr>
            </a:solidFill>
          </a:ln>
        </p:spPr>
      </p:pic>
      <p:sp>
        <p:nvSpPr>
          <p:cNvPr id="14" name="Прямоугольник 13"/>
          <p:cNvSpPr/>
          <p:nvPr/>
        </p:nvSpPr>
        <p:spPr>
          <a:xfrm>
            <a:off x="285720" y="6068817"/>
            <a:ext cx="86439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Ван </a:t>
            </a:r>
            <a:r>
              <a:rPr lang="ru-RU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Гог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скопировал не одну картину Милле: </a:t>
            </a:r>
            <a:endParaRPr lang="ru-RU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всего 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лишь за </a:t>
            </a:r>
            <a:r>
              <a:rPr lang="ru-RU" b="1" u="sng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один год 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1889-1890) он сделал </a:t>
            </a:r>
            <a:r>
              <a:rPr lang="ru-RU" b="1" u="sng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23 картины 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 рисунков Милле.</a:t>
            </a:r>
            <a:r>
              <a:rPr lang="ru-RU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34" name="Picture 14" descr="https://cs2.livemaster.ru/storage/31/de/1a09f747f7c3343f64366b6154d2--kartiny-i-panno-kartina-maslom-po-motivu-vinsent-van-gog-zvez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2844" y="142852"/>
            <a:ext cx="2922312" cy="2256024"/>
          </a:xfrm>
          <a:prstGeom prst="rect">
            <a:avLst/>
          </a:prstGeom>
          <a:noFill/>
        </p:spPr>
      </p:pic>
      <p:pic>
        <p:nvPicPr>
          <p:cNvPr id="5136" name="Picture 16" descr="http://vangogen.ru/wp-content/uploads/2014/06/586-620x1024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flipH="1">
            <a:off x="2714612" y="3425408"/>
            <a:ext cx="1602554" cy="2646798"/>
          </a:xfrm>
          <a:prstGeom prst="rect">
            <a:avLst/>
          </a:prstGeom>
          <a:noFill/>
          <a:ln w="19050">
            <a:solidFill>
              <a:schemeClr val="accent2">
                <a:lumMod val="7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4"/>
          <p:cNvSpPr txBox="1">
            <a:spLocks noChangeArrowheads="1"/>
          </p:cNvSpPr>
          <p:nvPr/>
        </p:nvSpPr>
        <p:spPr bwMode="auto">
          <a:xfrm>
            <a:off x="214313" y="4786313"/>
            <a:ext cx="446405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ru-RU" sz="2400" b="1" dirty="0"/>
              <a:t> </a:t>
            </a:r>
            <a:r>
              <a:rPr lang="ru-RU" sz="24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спокойные тона</a:t>
            </a:r>
          </a:p>
          <a:p>
            <a:pPr>
              <a:buFontTx/>
              <a:buChar char="•"/>
            </a:pPr>
            <a:r>
              <a:rPr lang="ru-RU" sz="24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неяркие краски</a:t>
            </a:r>
          </a:p>
          <a:p>
            <a:pPr>
              <a:buFontTx/>
              <a:buChar char="•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на первом плане –  усталые от труда </a:t>
            </a:r>
            <a:r>
              <a:rPr lang="ru-RU" sz="2400" b="1" i="1" u="sng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люди</a:t>
            </a:r>
            <a:r>
              <a:rPr lang="ru-RU" sz="2400" b="1" i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2400" b="1" i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 которые отдыхают</a:t>
            </a:r>
          </a:p>
        </p:txBody>
      </p:sp>
      <p:sp>
        <p:nvSpPr>
          <p:cNvPr id="15363" name="Text Box 5"/>
          <p:cNvSpPr txBox="1">
            <a:spLocks noChangeArrowheads="1"/>
          </p:cNvSpPr>
          <p:nvPr/>
        </p:nvSpPr>
        <p:spPr bwMode="auto">
          <a:xfrm>
            <a:off x="5076825" y="4786313"/>
            <a:ext cx="4067175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ru-RU" sz="2400" b="1" dirty="0">
                <a:solidFill>
                  <a:srgbClr val="800000"/>
                </a:solidFill>
              </a:rPr>
              <a:t> </a:t>
            </a:r>
            <a:r>
              <a:rPr lang="ru-RU" sz="24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яркие краски</a:t>
            </a:r>
          </a:p>
          <a:p>
            <a:pPr>
              <a:buFontTx/>
              <a:buChar char="•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на первом плане </a:t>
            </a:r>
            <a:r>
              <a:rPr lang="ru-RU" sz="2400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b="1" i="1" u="sng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тёплые </a:t>
            </a:r>
            <a:r>
              <a:rPr lang="ru-RU" sz="2400" b="1" i="1" u="sng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летние деньки,</a:t>
            </a:r>
            <a:r>
              <a:rPr lang="ru-RU" sz="2400" b="1" i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когда собирают сено в стога.</a:t>
            </a:r>
          </a:p>
        </p:txBody>
      </p:sp>
      <p:pic>
        <p:nvPicPr>
          <p:cNvPr id="15364" name="Picture 6" descr="014_003h_siesta_hi-r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3" y="1714500"/>
            <a:ext cx="4465637" cy="303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7" descr="f_068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2063" y="1714500"/>
            <a:ext cx="3744912" cy="302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6" name="Rectangle 8"/>
          <p:cNvSpPr>
            <a:spLocks noChangeArrowheads="1"/>
          </p:cNvSpPr>
          <p:nvPr/>
        </p:nvSpPr>
        <p:spPr bwMode="auto">
          <a:xfrm>
            <a:off x="5072063" y="785813"/>
            <a:ext cx="374332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Винсент Ван </a:t>
            </a:r>
            <a:r>
              <a:rPr lang="ru-RU" sz="24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Гог</a:t>
            </a:r>
            <a:r>
              <a:rPr lang="ru-RU" sz="2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(масло)</a:t>
            </a:r>
          </a:p>
        </p:txBody>
      </p:sp>
      <p:sp>
        <p:nvSpPr>
          <p:cNvPr id="15367" name="Rectangle 9"/>
          <p:cNvSpPr>
            <a:spLocks noChangeArrowheads="1"/>
          </p:cNvSpPr>
          <p:nvPr/>
        </p:nvSpPr>
        <p:spPr bwMode="auto">
          <a:xfrm>
            <a:off x="142875" y="785813"/>
            <a:ext cx="446563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Жан Франсуа Милле </a:t>
            </a:r>
          </a:p>
          <a:p>
            <a:pPr algn="ctr"/>
            <a:r>
              <a:rPr lang="ru-RU" sz="2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(пастель)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Text Box 4"/>
          <p:cNvSpPr txBox="1">
            <a:spLocks noChangeArrowheads="1"/>
          </p:cNvSpPr>
          <p:nvPr/>
        </p:nvSpPr>
        <p:spPr bwMode="auto">
          <a:xfrm>
            <a:off x="357158" y="642919"/>
            <a:ext cx="4071966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ВЫВОДЫ:</a:t>
            </a:r>
            <a:endParaRPr lang="ru-RU" sz="2400" b="1" u="sng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rabicPeriod"/>
            </a:pPr>
            <a:r>
              <a:rPr lang="ru-RU" sz="2400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Гипотеза, с которой я начала своё исследование, не является неверной, но требует дополнения: один </a:t>
            </a:r>
            <a:r>
              <a:rPr lang="ru-RU" sz="2400" b="1" i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великий художник копирует другого не только потому, что хочет быть на него похожим. </a:t>
            </a:r>
            <a:endParaRPr lang="ru-RU" sz="2400" b="1" i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rabicPeriod"/>
            </a:pPr>
            <a:r>
              <a:rPr lang="ru-RU" sz="2400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Настоящие </a:t>
            </a:r>
            <a:r>
              <a:rPr lang="ru-RU" sz="2400" b="1" i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художники не просто перерисовывают чужие картины, а создают свои </a:t>
            </a:r>
            <a:r>
              <a:rPr lang="ru-RU" sz="2400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собственные.</a:t>
            </a:r>
            <a:endParaRPr lang="ru-RU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7" descr="&amp;Kcy;&amp;acy;&amp;rcy;&amp;tcy;&amp;icy;&amp;ncy;&amp;kcy;&amp;icy; &amp;pcy;&amp;ocy; &amp;zcy;&amp;acy;&amp;pcy;&amp;rcy;&amp;ocy;&amp;scy;&amp;ucy; &amp;vcy;&amp;acy;&amp;ncy; &amp;gcy;&amp;ocy;&amp;gcy; &amp;pcy;&amp;ocy;&amp;dcy;&amp;scy;&amp;ocy;&amp;lcy;&amp;ncy;&amp;ucy;&amp;khcy;&amp;i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1071546"/>
            <a:ext cx="4226230" cy="5406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1075</TotalTime>
  <Words>483</Words>
  <Application>Microsoft Office PowerPoint</Application>
  <PresentationFormat>Экран (4:3)</PresentationFormat>
  <Paragraphs>70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Mikle</dc:creator>
  <cp:lastModifiedBy>Пользователь Windows</cp:lastModifiedBy>
  <cp:revision>100</cp:revision>
  <dcterms:created xsi:type="dcterms:W3CDTF">2016-11-07T15:48:16Z</dcterms:created>
  <dcterms:modified xsi:type="dcterms:W3CDTF">2017-01-25T18:51:15Z</dcterms:modified>
</cp:coreProperties>
</file>