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69" r:id="rId2"/>
    <p:sldId id="256" r:id="rId3"/>
    <p:sldId id="257" r:id="rId4"/>
    <p:sldId id="258" r:id="rId5"/>
    <p:sldId id="259" r:id="rId6"/>
    <p:sldId id="260" r:id="rId7"/>
    <p:sldId id="262" r:id="rId8"/>
    <p:sldId id="263" r:id="rId9"/>
    <p:sldId id="265" r:id="rId10"/>
    <p:sldId id="261" r:id="rId11"/>
    <p:sldId id="264" r:id="rId12"/>
    <p:sldId id="266" r:id="rId13"/>
    <p:sldId id="267" r:id="rId14"/>
    <p:sldId id="268" r:id="rId15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3A4DB90-A9E2-424F-89C9-B9373BDE038D}">
          <p14:sldIdLst>
            <p14:sldId id="269"/>
            <p14:sldId id="256"/>
          </p14:sldIdLst>
        </p14:section>
        <p14:section name="Раздел без заголовка" id="{3679B67E-D76D-4C10-A00C-4B58B62715E4}">
          <p14:sldIdLst>
            <p14:sldId id="257"/>
            <p14:sldId id="258"/>
            <p14:sldId id="259"/>
            <p14:sldId id="260"/>
            <p14:sldId id="262"/>
            <p14:sldId id="263"/>
            <p14:sldId id="265"/>
            <p14:sldId id="261"/>
            <p14:sldId id="264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BE7219-DFB4-44CC-A151-E509E2C90CE6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98A9D4-2803-47CE-85B4-54D1FE8D8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7309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8A9D4-2803-47CE-85B4-54D1FE8D844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3303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8A9D4-2803-47CE-85B4-54D1FE8D8442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0273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8A9D4-2803-47CE-85B4-54D1FE8D8442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444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8A9D4-2803-47CE-85B4-54D1FE8D8442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269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98A9D4-2803-47CE-85B4-54D1FE8D8442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2145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7CB06-64EA-1C85-C172-0EBAA516C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7790F83-E510-F8D0-093E-AAF5E47050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FBE8A02-BAEE-A64D-1D48-773B93FB75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671BC4-39E8-64C9-33BC-1DD999E464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CA0D30-6A01-79B1-0322-1CF8B598C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1889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E14491-6845-483B-5F0B-397DFEDC8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7E68D5-B342-E01D-1960-146D68A3C0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2B2BF6B-C9B5-9E22-899B-F7F0B8F8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885A0C8-A03F-A937-634B-748C78351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54280CA-5534-793F-7FD4-B92EC460FB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86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918022-34EB-E198-8932-9151327512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0AE69B1-6E9C-48BD-6230-DCB6B9A258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D37A19-F497-7146-B5FC-AD937DBBD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470D2B1-1BF2-1146-8F26-0C6573141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A780E5B-8815-8583-EE79-B6366A9C2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337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CBEF3-B84A-AE64-C894-A1EADE234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9D4DE1D-6BB9-EC31-E4B2-A38A1C59B24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47456DC-F71E-10CE-93C5-F2C1214A4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8001E70-5375-894B-C481-2485DED2C9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4723B1-0888-3F29-2063-C14406E103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71FA98F-1A8F-7249-B31B-2030D0E4A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409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C8930D-2847-19DD-7F2A-4AD0B09D4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E37F00-B3EB-5DEE-D513-AAE6014D7A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AB7A419-AAFA-E7CF-5EBF-898DFE3FF4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E50BF61-8009-5C38-4193-3E579BC315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06AAD68-6914-1413-9ADA-6E5D4D18F9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7108645-1A43-E60D-7FC3-3F38B4A57C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B9CB2334-407D-9983-BF00-C5B16D928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F8E7B32-A29D-2BFC-95A5-657BF41A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99607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F4B84F-B627-B761-80E9-B5A423FE0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0586F9A6-F75A-B8F2-E889-784149830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F4D0AD1-A9BE-D760-9576-2D6FC480F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DA491BC-ACB9-E038-6444-0C89719C2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77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793056B-FA48-E394-6EE2-19193406A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D6A3B0-DE53-C8F0-49EA-B90C4FDE0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14CEB46-6AC9-0442-7050-A1B15EC73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9783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E17FA39-5B6D-5044-B7A0-FFF2604F51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8C2BDF-54A5-94A4-D079-63E8E7D59A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3A7653F-8ADB-5CF0-5309-F26BA4C1EB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13A4A7B-531B-D9E9-AC83-4E19F6D1A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83E23C-0B90-02EF-3D6F-1226ABC13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02225C4-F070-877D-ED26-CBE921752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20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7742B4-747A-3F62-0CA8-16320B081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8336F61-2AA0-71CF-DA28-16F4620001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E62000C-D519-D87A-3B8A-7218ADED2B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4DA3077-E141-6A92-860C-B70CD7F85A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458108F-F789-F98C-9C8E-0B6CFE15A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C97197B-BCC1-78DD-E7BA-6B8EA19E3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247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C75560-9E8C-0C70-E76E-611F7CE2F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83B937B-A795-4375-1E9C-9F0DF9C6A1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37534E-AFDD-9D26-4A0D-5D8BC902B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5901DF-D25E-2B7A-12AD-751404500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216B39-704B-8C24-6FC9-B9242A75FD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225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7059BAB-2F3F-2632-E2C5-04DE1F0C3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742FB6F-7E0E-3AA1-CD44-C274E2ADF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588C43B-5E33-717A-3963-134157E05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834C7A-8843-9CA9-C3B0-D06819C7F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3C5E85-3F73-B1D6-529D-9CD6C2F5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9469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AE3BDB-3814-49DF-B46A-F12682933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EA6E878-B462-0252-91B7-7ADCE2A3F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9DDB44F-67CC-D8E0-F2F7-D2747E114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F69FA-BA70-4933-9C5B-27E3C3EA8572}" type="datetimeFigureOut">
              <a:rPr lang="ru-RU" smtClean="0"/>
              <a:t>07.10.2023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3991E8-A739-FD6E-73D8-D03D2FECE2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4A424E-EFAC-3F55-74E8-E849983099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FAF70-164F-4A12-B687-86142F0FCA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7954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4703174-C862-A347-9B0A-4836DED0E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ДОМАШНЕЕ ЗАДАНИЕ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AA6DD7CA-4BC5-3294-88A7-078FA6595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61965"/>
            <a:ext cx="10515600" cy="27609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ПАРАГРАФЫ 7-8 ЧИТАТЬ ВНИМАТЕЛЬНО</a:t>
            </a:r>
          </a:p>
          <a:p>
            <a:pPr marL="0" indent="0" algn="ctr">
              <a:buNone/>
            </a:pPr>
            <a:r>
              <a:rPr lang="ru-RU" b="1" dirty="0">
                <a:solidFill>
                  <a:srgbClr val="FF0000"/>
                </a:solidFill>
              </a:rPr>
              <a:t>ПОДГОТОВИТЬСЯ К САМОСТОЯТЕЛЬНОЙ РАБОТЕ ПО ТЕМЕ «РЕФОРМАЦИЯ И </a:t>
            </a:r>
            <a:r>
              <a:rPr lang="ru-RU" b="1">
                <a:solidFill>
                  <a:srgbClr val="FF0000"/>
                </a:solidFill>
              </a:rPr>
              <a:t>КОНТРРЕФОРМАЦИЯ»</a:t>
            </a:r>
            <a:endParaRPr lang="ru-RU" b="1" dirty="0">
              <a:solidFill>
                <a:srgbClr val="FF0000"/>
              </a:solidFill>
            </a:endParaRPr>
          </a:p>
          <a:p>
            <a:pPr marL="0" indent="0" algn="ctr"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957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A90C8F-17D4-4417-DBB2-A3F2CB551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8385" y="290452"/>
            <a:ext cx="10628357" cy="1765515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+mn-lt"/>
              </a:rPr>
              <a:t>РЕФОМАЦИЯ И КОНТРРЕФОРМАЦИЯ В ЕВРОПЕ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7D374C-EA84-AB98-04D5-6F5F77DB2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44683" y="2591988"/>
            <a:ext cx="4183171" cy="639485"/>
          </a:xfrm>
        </p:spPr>
        <p:txBody>
          <a:bodyPr/>
          <a:lstStyle/>
          <a:p>
            <a:pPr algn="r"/>
            <a:r>
              <a:rPr lang="ru-RU" b="1" dirty="0">
                <a:solidFill>
                  <a:srgbClr val="002060"/>
                </a:solidFill>
              </a:rPr>
              <a:t>УРОК ИСТОРИИ В 7 КЛАССЕ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16746E3-16C2-AD5D-DDD0-A6B283107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93" y="2172860"/>
            <a:ext cx="6044521" cy="4525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95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757" y="1241662"/>
            <a:ext cx="7560076" cy="71338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ДВИЖЕНИЕ ЗА ПЕРЕУСТРОЙСТВО ЦЕРКВИ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443884" y="2121763"/>
            <a:ext cx="8513685" cy="4243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УСТРОЙСТВО  ДОРЕФОРМЕННОЙ ЦЕРКВИ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-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>
                <a:solidFill>
                  <a:srgbClr val="FF0000"/>
                </a:solidFill>
              </a:rPr>
              <a:t>основа церкви – вера в Бога, монотеизм;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- монополия на толкование Священных текстов принадлежит духовенству;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- верующие (прихожане) посещают церковь, платят церковную десятину (10%), вносят плату за таинства, совершают пожертвования;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- религиозные тексты написаны на латинском языке.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4291A8-FEAF-BDC9-577C-B8CCB6504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560" y="3897556"/>
            <a:ext cx="2463553" cy="246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2025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757" y="1241662"/>
            <a:ext cx="7560076" cy="71338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ДВИЖЕНИЕ ЗА ПЕРЕУСТРОЙСТВО ЦЕРКВИ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443884" y="2121763"/>
            <a:ext cx="8655728" cy="42435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ИНДУЛЬГЕНЦИЯ –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документ, который удостоверяет, что верующий внес плату и совершенный им грех прощен.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b="0" i="0" dirty="0">
              <a:solidFill>
                <a:srgbClr val="000000"/>
              </a:solidFill>
              <a:effectLst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i="0" dirty="0">
                <a:solidFill>
                  <a:srgbClr val="FF0000"/>
                </a:solidFill>
                <a:effectLst/>
              </a:rPr>
              <a:t>ТАКСА СВЯТОЙ АПОСТОЛЬСКОЙ КАНЦЕЛЯРИИ -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исторический источник, перечень грехов, которые совершил или может совершить человек, и цен на индульгенцию за них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14291A8-FEAF-BDC9-577C-B8CCB6504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0560" y="3897556"/>
            <a:ext cx="2463553" cy="24635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507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757" y="1241662"/>
            <a:ext cx="7560076" cy="71338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ДВИЖЕНИЕ ЗА ПЕРЕУСТРОЙСТВО ЦЕРКВИ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1012054" y="1999445"/>
            <a:ext cx="7475091" cy="11077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Иоганн </a:t>
            </a:r>
            <a:r>
              <a:rPr lang="ru-RU" b="1" dirty="0" err="1">
                <a:solidFill>
                  <a:srgbClr val="FF0000"/>
                </a:solidFill>
              </a:rPr>
              <a:t>Тецель</a:t>
            </a:r>
            <a:r>
              <a:rPr lang="ru-RU" b="1" dirty="0">
                <a:solidFill>
                  <a:srgbClr val="FF0000"/>
                </a:solidFill>
              </a:rPr>
              <a:t> </a:t>
            </a:r>
            <a:r>
              <a:rPr lang="ru-RU" b="1" dirty="0">
                <a:solidFill>
                  <a:srgbClr val="002060"/>
                </a:solidFill>
              </a:rPr>
              <a:t>– саксонский монах, сын </a:t>
            </a:r>
            <a:r>
              <a:rPr lang="ru-RU" b="1" dirty="0" err="1">
                <a:solidFill>
                  <a:srgbClr val="002060"/>
                </a:solidFill>
              </a:rPr>
              <a:t>золотоплавильщика</a:t>
            </a:r>
            <a:r>
              <a:rPr lang="ru-RU" b="1" dirty="0">
                <a:solidFill>
                  <a:srgbClr val="002060"/>
                </a:solidFill>
              </a:rPr>
              <a:t> из Лейпцига.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C30E51F-C792-D4FD-F56C-28C2EAE0E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467" y="1793289"/>
            <a:ext cx="2613333" cy="26133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Johann Tetzel Selling Indulgences">
            <a:extLst>
              <a:ext uri="{FF2B5EF4-FFF2-40B4-BE49-F238E27FC236}">
                <a16:creationId xmlns:a16="http://schemas.microsoft.com/office/drawing/2014/main" id="{21CD60B7-795F-9692-7F5D-400C8A58CB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856" y="3094150"/>
            <a:ext cx="4485107" cy="350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A3CB48-C289-7557-86C7-2B117AA59656}"/>
              </a:ext>
            </a:extLst>
          </p:cNvPr>
          <p:cNvSpPr txBox="1"/>
          <p:nvPr/>
        </p:nvSpPr>
        <p:spPr>
          <a:xfrm>
            <a:off x="5278127" y="4651873"/>
            <a:ext cx="60756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 err="1">
                <a:solidFill>
                  <a:srgbClr val="002060"/>
                </a:solidFill>
              </a:rPr>
              <a:t>Тецель</a:t>
            </a:r>
            <a:r>
              <a:rPr lang="ru-RU" b="1" dirty="0">
                <a:solidFill>
                  <a:srgbClr val="002060"/>
                </a:solidFill>
              </a:rPr>
              <a:t> прославился  своим ораторским мастерством и умением продавать индульгенции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113F7-8920-7753-DD46-8D860F9FDBE0}"/>
              </a:ext>
            </a:extLst>
          </p:cNvPr>
          <p:cNvSpPr txBox="1"/>
          <p:nvPr/>
        </p:nvSpPr>
        <p:spPr>
          <a:xfrm>
            <a:off x="4996798" y="600130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0F4E34-04D5-ACAC-AEF0-02B4F09D1F59}"/>
              </a:ext>
            </a:extLst>
          </p:cNvPr>
          <p:cNvSpPr txBox="1"/>
          <p:nvPr/>
        </p:nvSpPr>
        <p:spPr>
          <a:xfrm>
            <a:off x="5053179" y="3199766"/>
            <a:ext cx="34990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«Как только монета окажется в моей кружке, душа грешника попадёт в рай!»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2758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757" y="1241662"/>
            <a:ext cx="7560076" cy="71338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ДВИЖЕНИЕ ЗА ПЕРЕУСТРОЙСТВО ЦЕРКВИ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1012054" y="1999445"/>
            <a:ext cx="7475091" cy="11077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Мартин Лютер </a:t>
            </a:r>
            <a:r>
              <a:rPr lang="ru-RU" b="1" dirty="0">
                <a:solidFill>
                  <a:srgbClr val="002060"/>
                </a:solidFill>
              </a:rPr>
              <a:t>– сын разбогатевшего немецкого рудокопа, профессор </a:t>
            </a:r>
            <a:r>
              <a:rPr lang="ru-RU" b="1" dirty="0" err="1">
                <a:solidFill>
                  <a:srgbClr val="002060"/>
                </a:solidFill>
              </a:rPr>
              <a:t>Виттенбергского</a:t>
            </a:r>
            <a:r>
              <a:rPr lang="ru-RU" b="1" dirty="0">
                <a:solidFill>
                  <a:srgbClr val="002060"/>
                </a:solidFill>
              </a:rPr>
              <a:t> университета, доктор богословия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3CB48-C289-7557-86C7-2B117AA59656}"/>
              </a:ext>
            </a:extLst>
          </p:cNvPr>
          <p:cNvSpPr txBox="1"/>
          <p:nvPr/>
        </p:nvSpPr>
        <p:spPr>
          <a:xfrm>
            <a:off x="5713243" y="5293172"/>
            <a:ext cx="55478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Мартин Лютер выступил против продажи индульгенций. Свои доводы он изложил в «95 тезисах против индульгенции»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113F7-8920-7753-DD46-8D860F9FDBE0}"/>
              </a:ext>
            </a:extLst>
          </p:cNvPr>
          <p:cNvSpPr txBox="1"/>
          <p:nvPr/>
        </p:nvSpPr>
        <p:spPr>
          <a:xfrm>
            <a:off x="4996798" y="600130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E2842B1-DEC0-45B1-08B6-07E943972B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275" y="2987732"/>
            <a:ext cx="4896269" cy="3666082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5D2A6F7A-ADB9-7593-E199-E25A9357B8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0542" y="1797379"/>
            <a:ext cx="2470505" cy="3023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12750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400F7-89A5-851E-D97B-62A6B5BC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6518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ХРОНОЛОГИЯ СОБЫТИЙ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17491-ABBE-EC12-C09A-EC481A06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121" y="1866530"/>
            <a:ext cx="4385822" cy="417217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1517 год </a:t>
            </a:r>
            <a:r>
              <a:rPr lang="ru-RU" b="1" dirty="0">
                <a:solidFill>
                  <a:srgbClr val="002060"/>
                </a:solidFill>
              </a:rPr>
              <a:t>– Лютер прибивает к дверям своей кельи «95 тезисов»</a:t>
            </a: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1520 год </a:t>
            </a:r>
            <a:r>
              <a:rPr lang="ru-RU" b="1" dirty="0">
                <a:solidFill>
                  <a:srgbClr val="002060"/>
                </a:solidFill>
              </a:rPr>
              <a:t>– Лютер получает от папы </a:t>
            </a:r>
            <a:r>
              <a:rPr lang="ru-RU" b="1" dirty="0">
                <a:solidFill>
                  <a:srgbClr val="FF0000"/>
                </a:solidFill>
              </a:rPr>
              <a:t>буллу</a:t>
            </a:r>
            <a:r>
              <a:rPr lang="ru-RU" b="1" dirty="0">
                <a:solidFill>
                  <a:srgbClr val="002060"/>
                </a:solidFill>
              </a:rPr>
              <a:t> (письмо) об  отлучении от церкви и публично сжигает ее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26C2DF3-D4C6-2EA0-B25A-46BEB6921A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023" y="1379969"/>
            <a:ext cx="6918666" cy="5202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663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400F7-89A5-851E-D97B-62A6B5BCA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008" y="196449"/>
            <a:ext cx="6379345" cy="1325563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ХРОНОЛОГИЯ СОБЫТИЙ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17491-ABBE-EC12-C09A-EC481A06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120" y="1522012"/>
            <a:ext cx="4039593" cy="4654951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1521 </a:t>
            </a:r>
            <a:r>
              <a:rPr lang="ru-RU" b="1" dirty="0">
                <a:solidFill>
                  <a:srgbClr val="002060"/>
                </a:solidFill>
              </a:rPr>
              <a:t>– императорский </a:t>
            </a:r>
            <a:r>
              <a:rPr lang="ru-RU" b="1" dirty="0">
                <a:solidFill>
                  <a:srgbClr val="FF0000"/>
                </a:solidFill>
              </a:rPr>
              <a:t>суд в Вормсе</a:t>
            </a:r>
            <a:r>
              <a:rPr lang="ru-RU" b="1" dirty="0">
                <a:solidFill>
                  <a:srgbClr val="002060"/>
                </a:solidFill>
              </a:rPr>
              <a:t> над Лютером. Карл </a:t>
            </a:r>
            <a:r>
              <a:rPr lang="en-US" b="1" dirty="0">
                <a:solidFill>
                  <a:srgbClr val="002060"/>
                </a:solidFill>
              </a:rPr>
              <a:t>V </a:t>
            </a:r>
            <a:r>
              <a:rPr lang="ru-RU" b="1" dirty="0">
                <a:solidFill>
                  <a:srgbClr val="002060"/>
                </a:solidFill>
              </a:rPr>
              <a:t>требует от Лютера отречься от своего учения. Лютер отказывается.</a:t>
            </a: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1521 год </a:t>
            </a:r>
            <a:r>
              <a:rPr lang="ru-RU" b="1" dirty="0">
                <a:solidFill>
                  <a:srgbClr val="002060"/>
                </a:solidFill>
              </a:rPr>
              <a:t>– Лютер бежит в Саксонию и скрывается в замке Фридриха, курфюрста Саксонского. Переводит Библию на немецкий язык.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3CB20EF2-8352-C945-86E5-35D1AE190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825" y="1522012"/>
            <a:ext cx="7247260" cy="47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02186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ED84AD-13CD-E492-FEE9-E1982BBF1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69131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+mn-lt"/>
              </a:rPr>
              <a:t>ЗАДАНИЕ. </a:t>
            </a:r>
            <a:br>
              <a:rPr lang="ru-RU" sz="2400" b="1" dirty="0">
                <a:solidFill>
                  <a:srgbClr val="002060"/>
                </a:solidFill>
                <a:latin typeface="+mn-lt"/>
              </a:rPr>
            </a:br>
            <a:r>
              <a:rPr lang="ru-RU" sz="2400" b="1" dirty="0">
                <a:solidFill>
                  <a:srgbClr val="002060"/>
                </a:solidFill>
                <a:latin typeface="+mn-lt"/>
              </a:rPr>
              <a:t>СРАВНИТЕ КАТОЛИЧЕСКУЮ И ЛЮТЕРАНСКУЮ РЕЛИГИОЗНЫЕ ВЕТВИ. С.108-109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EE37EACB-9107-0BE7-6935-C372F2B5175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798469"/>
              </p:ext>
            </p:extLst>
          </p:nvPr>
        </p:nvGraphicFramePr>
        <p:xfrm>
          <a:off x="532661" y="1270082"/>
          <a:ext cx="11381172" cy="459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5646">
                  <a:extLst>
                    <a:ext uri="{9D8B030D-6E8A-4147-A177-3AD203B41FA5}">
                      <a16:colId xmlns:a16="http://schemas.microsoft.com/office/drawing/2014/main" val="1335281091"/>
                    </a:ext>
                  </a:extLst>
                </a:gridCol>
                <a:gridCol w="4039340">
                  <a:extLst>
                    <a:ext uri="{9D8B030D-6E8A-4147-A177-3AD203B41FA5}">
                      <a16:colId xmlns:a16="http://schemas.microsoft.com/office/drawing/2014/main" val="2577893817"/>
                    </a:ext>
                  </a:extLst>
                </a:gridCol>
                <a:gridCol w="4776186">
                  <a:extLst>
                    <a:ext uri="{9D8B030D-6E8A-4147-A177-3AD203B41FA5}">
                      <a16:colId xmlns:a16="http://schemas.microsoft.com/office/drawing/2014/main" val="2117962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КРИТЕРИИ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КАТОЛИЦИЗМ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ЛЮТЕРАНСТВО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00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На каком языке написаны Священные тексты и ведется служба?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104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Кто и как может стать священником?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483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Как человек может спасти свою душу?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782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Нужны ли монахи?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454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Должна ли церковь быть богатой?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65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Индульгенция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71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/>
                        <a:t>Кто глава церкви?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881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2822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400F7-89A5-851E-D97B-62A6B5BCA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ХРОНОЛОГИЯ СОБЫТИЙ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17491-ABBE-EC12-C09A-EC481A06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748" y="1917321"/>
            <a:ext cx="4618423" cy="36447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1521-1524 гг. </a:t>
            </a:r>
            <a:r>
              <a:rPr lang="ru-RU" b="1" dirty="0">
                <a:solidFill>
                  <a:srgbClr val="002060"/>
                </a:solidFill>
              </a:rPr>
              <a:t>– в отдельных землях Германии устанавливается лютеранская церковь.</a:t>
            </a:r>
          </a:p>
          <a:p>
            <a:pPr marL="0" indent="0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1524-1525 гг. </a:t>
            </a:r>
            <a:r>
              <a:rPr lang="ru-RU" b="1" dirty="0">
                <a:solidFill>
                  <a:srgbClr val="002060"/>
                </a:solidFill>
              </a:rPr>
              <a:t>– Крестьянская война в Германии. Предводитель крестьян – Томас Мюнцер.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7C9F211-E14B-A235-6468-87F19344FD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2517" y="1917323"/>
            <a:ext cx="6483144" cy="3644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48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4400F7-89A5-851E-D97B-62A6B5BCA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ХРОНОЛОГИЯ СОБЫТИЙ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F917491-ABBE-EC12-C09A-EC481A065B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03436"/>
            <a:ext cx="10690749" cy="2468563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1525-1555 гг. </a:t>
            </a:r>
            <a:r>
              <a:rPr lang="ru-RU" b="1" dirty="0">
                <a:solidFill>
                  <a:srgbClr val="002060"/>
                </a:solidFill>
              </a:rPr>
              <a:t>– реформационное движение в Германии. </a:t>
            </a: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FF0000"/>
                </a:solidFill>
              </a:rPr>
              <a:t>1555 год 	</a:t>
            </a:r>
            <a:r>
              <a:rPr lang="ru-RU" b="1" dirty="0">
                <a:solidFill>
                  <a:srgbClr val="002060"/>
                </a:solidFill>
              </a:rPr>
              <a:t>- заключение </a:t>
            </a:r>
            <a:r>
              <a:rPr lang="ru-RU" b="1" dirty="0">
                <a:solidFill>
                  <a:srgbClr val="FF0000"/>
                </a:solidFill>
              </a:rPr>
              <a:t>Аугсбургского религиозного мира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		- признание равноправия католиков и протестантов.</a:t>
            </a:r>
          </a:p>
          <a:p>
            <a:pPr marL="0" indent="0" algn="just"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Возникает новая религиозная ветвь в католической религии – </a:t>
            </a:r>
            <a:r>
              <a:rPr lang="ru-RU" b="1" dirty="0">
                <a:solidFill>
                  <a:srgbClr val="FF0000"/>
                </a:solidFill>
              </a:rPr>
              <a:t>лютеранство</a:t>
            </a:r>
            <a:r>
              <a:rPr lang="ru-RU" b="1" dirty="0">
                <a:solidFill>
                  <a:srgbClr val="002060"/>
                </a:solidFill>
              </a:rPr>
              <a:t> (протестантизм). </a:t>
            </a:r>
          </a:p>
        </p:txBody>
      </p:sp>
    </p:spTree>
    <p:extLst>
      <p:ext uri="{BB962C8B-B14F-4D97-AF65-F5344CB8AC3E}">
        <p14:creationId xmlns:p14="http://schemas.microsoft.com/office/powerpoint/2010/main" val="18710023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757" y="1241662"/>
            <a:ext cx="7560076" cy="713389"/>
          </a:xfrm>
        </p:spPr>
        <p:txBody>
          <a:bodyPr/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ДВИЖЕНИЕ ЗА ПЕРЕУСТРОЙСТВО ЦЕРКВИ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838200" y="1861273"/>
            <a:ext cx="7474998" cy="83214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Жан Кальвин </a:t>
            </a:r>
            <a:r>
              <a:rPr lang="ru-RU" b="1" dirty="0">
                <a:solidFill>
                  <a:srgbClr val="002060"/>
                </a:solidFill>
              </a:rPr>
              <a:t>– сын французского адвоката, получил юридическое образование в Орлеанском университете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3CB48-C289-7557-86C7-2B117AA59656}"/>
              </a:ext>
            </a:extLst>
          </p:cNvPr>
          <p:cNvSpPr txBox="1"/>
          <p:nvPr/>
        </p:nvSpPr>
        <p:spPr>
          <a:xfrm>
            <a:off x="6285389" y="5293172"/>
            <a:ext cx="4975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В 1533 году Кальвин объявил себя протестантом, бежал из Франции в Швейцарию и поселился в Женеве. 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113F7-8920-7753-DD46-8D860F9FDBE0}"/>
              </a:ext>
            </a:extLst>
          </p:cNvPr>
          <p:cNvSpPr txBox="1"/>
          <p:nvPr/>
        </p:nvSpPr>
        <p:spPr>
          <a:xfrm>
            <a:off x="4996798" y="600130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FF1ECCA4-5B80-554B-64C3-287C85AA7F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3729" y="1795059"/>
            <a:ext cx="2715026" cy="3129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405A2CA8-CA67-95B3-1A43-91490CD988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22" y="2599638"/>
            <a:ext cx="5384846" cy="3893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EF8FF2-F84A-537D-D799-8E52E2581523}"/>
              </a:ext>
            </a:extLst>
          </p:cNvPr>
          <p:cNvSpPr txBox="1"/>
          <p:nvPr/>
        </p:nvSpPr>
        <p:spPr>
          <a:xfrm>
            <a:off x="6059932" y="2793264"/>
            <a:ext cx="23862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Кальвин – создатель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кальвинизма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(протестантского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религиозного учения)</a:t>
            </a:r>
          </a:p>
        </p:txBody>
      </p:sp>
    </p:spTree>
    <p:extLst>
      <p:ext uri="{BB962C8B-B14F-4D97-AF65-F5344CB8AC3E}">
        <p14:creationId xmlns:p14="http://schemas.microsoft.com/office/powerpoint/2010/main" val="33804948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23" y="147202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КОНТРРЕФОРМАЦИЯ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23" y="1100688"/>
            <a:ext cx="11465510" cy="4719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ЦЕРКОВНАЯ ПОЛИТИКА, НАПРАВЛЕННАЯ НА БОРЬБУ С РЕФОРМАЦИЕЙ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304800" y="1853715"/>
            <a:ext cx="7474998" cy="99102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ИНДЕКС ЗАПРЕЩЕННЫХ КНИГ </a:t>
            </a:r>
            <a:r>
              <a:rPr lang="ru-RU" b="1" dirty="0">
                <a:solidFill>
                  <a:srgbClr val="002060"/>
                </a:solidFill>
              </a:rPr>
              <a:t>– перечень книг, которые запрещено читать добрым христианам.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Действовал и пополнялся до 1966 года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3CB48-C289-7557-86C7-2B117AA59656}"/>
              </a:ext>
            </a:extLst>
          </p:cNvPr>
          <p:cNvSpPr txBox="1"/>
          <p:nvPr/>
        </p:nvSpPr>
        <p:spPr>
          <a:xfrm>
            <a:off x="6285389" y="5293172"/>
            <a:ext cx="4975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b="1" dirty="0">
                <a:solidFill>
                  <a:srgbClr val="002060"/>
                </a:solidFill>
              </a:rPr>
              <a:t>Для иезуитов любые способы борьбы с протестантами были хороши, включая те, что противоречили христианским заповедям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113F7-8920-7753-DD46-8D860F9FDBE0}"/>
              </a:ext>
            </a:extLst>
          </p:cNvPr>
          <p:cNvSpPr txBox="1"/>
          <p:nvPr/>
        </p:nvSpPr>
        <p:spPr>
          <a:xfrm>
            <a:off x="4996798" y="600130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F8FF2-F84A-537D-D799-8E52E2581523}"/>
              </a:ext>
            </a:extLst>
          </p:cNvPr>
          <p:cNvSpPr txBox="1"/>
          <p:nvPr/>
        </p:nvSpPr>
        <p:spPr>
          <a:xfrm>
            <a:off x="5690963" y="2859539"/>
            <a:ext cx="308225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Игнатий Лойола – создатель </a:t>
            </a:r>
          </a:p>
          <a:p>
            <a:pPr algn="ctr"/>
            <a:r>
              <a:rPr lang="ru-RU" b="1" dirty="0">
                <a:solidFill>
                  <a:srgbClr val="FF0000"/>
                </a:solidFill>
              </a:rPr>
              <a:t>Ордена Иезуитов</a:t>
            </a:r>
            <a:r>
              <a:rPr lang="ru-RU" b="1" dirty="0">
                <a:solidFill>
                  <a:srgbClr val="002060"/>
                </a:solidFill>
              </a:rPr>
              <a:t>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(монашеский орден для </a:t>
            </a:r>
          </a:p>
          <a:p>
            <a:pPr algn="ctr"/>
            <a:r>
              <a:rPr lang="ru-RU" b="1" dirty="0">
                <a:solidFill>
                  <a:srgbClr val="002060"/>
                </a:solidFill>
              </a:rPr>
              <a:t>борьбы с Реформацией)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44E586C8-CE81-E03C-7307-D4B138F795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10" y="3228490"/>
            <a:ext cx="2584769" cy="3018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185B5211-0519-1B15-826C-FCC7507257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017" y="1861273"/>
            <a:ext cx="2671439" cy="3140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3BE4F25-5963-C79C-6831-8D367C297C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8251" y="3228490"/>
            <a:ext cx="2519210" cy="3018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63686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37CC1C-4B48-241D-2D08-D0691ECBA1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023" y="147202"/>
            <a:ext cx="10515600" cy="1325563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+mn-lt"/>
              </a:rPr>
              <a:t>КОНТРРЕФОРМАЦИЯ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C58E30C-74DB-EEEB-C500-549A666002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23" y="1100688"/>
            <a:ext cx="11465510" cy="471925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b="1" dirty="0">
                <a:solidFill>
                  <a:srgbClr val="FF0000"/>
                </a:solidFill>
              </a:rPr>
              <a:t>- ЭТО ЦЕРКОВНАЯ ПОЛИТИКА, НАПРАВЛЕННАЯ НА БОРЬБУ С РЕФОРМАЦИЕЙ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070ECF2-9DB2-8635-501A-178F531E8710}"/>
              </a:ext>
            </a:extLst>
          </p:cNvPr>
          <p:cNvSpPr txBox="1">
            <a:spLocks/>
          </p:cNvSpPr>
          <p:nvPr/>
        </p:nvSpPr>
        <p:spPr>
          <a:xfrm>
            <a:off x="304800" y="1853715"/>
            <a:ext cx="5299685" cy="9910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002060"/>
                </a:solidFill>
              </a:rPr>
              <a:t>1545 год – ТРИДЕНТСКИЙ СОБОР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ru-RU" b="1" dirty="0">
                <a:solidFill>
                  <a:srgbClr val="FF0000"/>
                </a:solidFill>
              </a:rPr>
              <a:t>ЗАСЕДАЛ 18 ЛЕТ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BA3CB48-C289-7557-86C7-2B117AA59656}"/>
              </a:ext>
            </a:extLst>
          </p:cNvPr>
          <p:cNvSpPr txBox="1"/>
          <p:nvPr/>
        </p:nvSpPr>
        <p:spPr>
          <a:xfrm>
            <a:off x="5859262" y="5293172"/>
            <a:ext cx="5912527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НАЙДИТЕ РЕШЕНИЯ ТРИДЕНТСКОГО СОБОРА НА СТРАНИЦЕ 119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E113F7-8920-7753-DD46-8D860F9FDBE0}"/>
              </a:ext>
            </a:extLst>
          </p:cNvPr>
          <p:cNvSpPr txBox="1"/>
          <p:nvPr/>
        </p:nvSpPr>
        <p:spPr>
          <a:xfrm>
            <a:off x="4996798" y="6001305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EF8FF2-F84A-537D-D799-8E52E2581523}"/>
              </a:ext>
            </a:extLst>
          </p:cNvPr>
          <p:cNvSpPr txBox="1"/>
          <p:nvPr/>
        </p:nvSpPr>
        <p:spPr>
          <a:xfrm>
            <a:off x="6096000" y="2529554"/>
            <a:ext cx="28672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</a:rPr>
              <a:t>ТРИДЕНТСКИЙ СОБОР</a:t>
            </a:r>
          </a:p>
          <a:p>
            <a:pPr algn="ctr"/>
            <a:r>
              <a:rPr lang="ru-RU" sz="2400" b="1" dirty="0">
                <a:solidFill>
                  <a:srgbClr val="002060"/>
                </a:solidFill>
              </a:rPr>
              <a:t>СОЗВАЛ</a:t>
            </a:r>
          </a:p>
          <a:p>
            <a:pPr algn="ctr"/>
            <a:endParaRPr lang="ru-RU" sz="2400" b="1" dirty="0">
              <a:solidFill>
                <a:srgbClr val="002060"/>
              </a:solidFill>
            </a:endParaRPr>
          </a:p>
          <a:p>
            <a:pPr algn="ctr"/>
            <a:r>
              <a:rPr lang="ru-RU" sz="2400" b="1" dirty="0">
                <a:solidFill>
                  <a:srgbClr val="FF0000"/>
                </a:solidFill>
              </a:rPr>
              <a:t>ПАПА ПАВЕЛ </a:t>
            </a:r>
            <a:r>
              <a:rPr lang="en-US" sz="2400" b="1" dirty="0">
                <a:solidFill>
                  <a:srgbClr val="FF0000"/>
                </a:solidFill>
              </a:rPr>
              <a:t>III</a:t>
            </a:r>
            <a:r>
              <a:rPr lang="ru-RU" sz="2400" b="1" dirty="0">
                <a:solidFill>
                  <a:srgbClr val="FF0000"/>
                </a:solidFill>
              </a:rPr>
              <a:t> </a:t>
            </a:r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2F924D24-D439-5D95-B34B-590C3DFD20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716" y="2895603"/>
            <a:ext cx="5174412" cy="361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Павел III">
            <a:extLst>
              <a:ext uri="{FF2B5EF4-FFF2-40B4-BE49-F238E27FC236}">
                <a16:creationId xmlns:a16="http://schemas.microsoft.com/office/drawing/2014/main" id="{85DF8FC1-C511-A214-E7B2-41A1D83A2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1683" y="1628069"/>
            <a:ext cx="2609850" cy="340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17417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</TotalTime>
  <Words>564</Words>
  <Application>Microsoft Office PowerPoint</Application>
  <PresentationFormat>Широкоэкранный</PresentationFormat>
  <Paragraphs>92</Paragraphs>
  <Slides>14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Roboto</vt:lpstr>
      <vt:lpstr>Тема Office</vt:lpstr>
      <vt:lpstr>ДОМАШНЕЕ ЗАДАНИЕ</vt:lpstr>
      <vt:lpstr>РЕФОМАЦИЯ И КОНТРРЕФОРМАЦИЯ В ЕВРОПЕ</vt:lpstr>
      <vt:lpstr>РЕФОРМАЦИЯ </vt:lpstr>
      <vt:lpstr>РЕФОРМАЦИЯ </vt:lpstr>
      <vt:lpstr>РЕФОРМАЦИЯ </vt:lpstr>
      <vt:lpstr>РЕФОРМАЦИЯ </vt:lpstr>
      <vt:lpstr>ХРОНОЛОГИЯ СОБЫТИЙ</vt:lpstr>
      <vt:lpstr>ХРОНОЛОГИЯ СОБЫТИЙ</vt:lpstr>
      <vt:lpstr>ЗАДАНИЕ.  СРАВНИТЕ КАТОЛИЧЕСКУЮ И ЛЮТЕРАНСКУЮ РЕЛИГИОЗНЫЕ ВЕТВИ. С.108-109</vt:lpstr>
      <vt:lpstr>ХРОНОЛОГИЯ СОБЫТИЙ</vt:lpstr>
      <vt:lpstr>ХРОНОЛОГИЯ СОБЫТИЙ</vt:lpstr>
      <vt:lpstr>РЕФОРМАЦИЯ </vt:lpstr>
      <vt:lpstr>КОНТРРЕФОРМАЦИЯ </vt:lpstr>
      <vt:lpstr>КОНТРРЕФОРМАЦИЯ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РЕФОМАЦИЯ И КОНТРРЕФОРМАЦИЯ В ЕВРОПЕ</dc:title>
  <dc:creator>User</dc:creator>
  <cp:lastModifiedBy>User</cp:lastModifiedBy>
  <cp:revision>28</cp:revision>
  <cp:lastPrinted>2023-10-07T08:35:21Z</cp:lastPrinted>
  <dcterms:created xsi:type="dcterms:W3CDTF">2023-10-07T06:29:58Z</dcterms:created>
  <dcterms:modified xsi:type="dcterms:W3CDTF">2023-10-07T09:17:42Z</dcterms:modified>
</cp:coreProperties>
</file>