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9" r:id="rId3"/>
    <p:sldId id="287" r:id="rId4"/>
    <p:sldId id="288" r:id="rId5"/>
    <p:sldId id="293" r:id="rId6"/>
    <p:sldId id="291" r:id="rId7"/>
    <p:sldId id="292" r:id="rId8"/>
    <p:sldId id="294" r:id="rId9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3C84F6-9305-4FC3-A092-ECD6CDB4A3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76F0C29-0CD4-4EB2-A587-B62BF50AA2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10F255-E8A5-47E2-8BB3-1BE729541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91630-58DD-44EF-910D-13AD27E08A4F}" type="datetimeFigureOut">
              <a:rPr lang="ru-RU" smtClean="0"/>
              <a:t>21.09.2023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6FAF10F-6DB3-4B38-8901-29C2A8275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4E280A6-74F4-4F2A-969D-940FB8BDE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11AF2-595E-47DC-ACFE-F6BE30B22C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1517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90FD0F-1F15-44C3-A1CF-A2FA3385A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606DE9C-6F27-44AF-8519-D804625477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6E23CD-E374-4198-B8E4-7198D592B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91630-58DD-44EF-910D-13AD27E08A4F}" type="datetimeFigureOut">
              <a:rPr lang="ru-RU" smtClean="0"/>
              <a:t>21.09.2023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D566029-73AD-4CCA-B946-665C89F94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886296-BD92-43D9-A3AB-679B47690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11AF2-595E-47DC-ACFE-F6BE30B22C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1744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6E2ADE-4B52-42F6-A2BD-BFD81AABF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1312EDC-ECAA-4CD3-AAD9-3043ECB125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1B3C110-AE76-4CB7-BC7E-F533BC528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91630-58DD-44EF-910D-13AD27E08A4F}" type="datetimeFigureOut">
              <a:rPr lang="ru-RU" smtClean="0"/>
              <a:t>21.09.2023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1E2FFFB-4D45-45C8-B84D-4F9725E17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FA7E787-D4EB-46E9-9985-0DC5F8C84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11AF2-595E-47DC-ACFE-F6BE30B22C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30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88F4D8-590C-46EF-AED3-A21E00379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971C7E7-7496-4C21-B936-A403662B3C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D6F0CCE-A193-44F3-A942-E8013BA2C0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8E3EE75-4999-42BA-95DE-0EA28CA37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91630-58DD-44EF-910D-13AD27E08A4F}" type="datetimeFigureOut">
              <a:rPr lang="ru-RU" smtClean="0"/>
              <a:t>21.09.2023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C87DFBF-A7D4-480C-BCE6-5745160A8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EF21D6E-8FE9-479B-A608-1CA532283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11AF2-595E-47DC-ACFE-F6BE30B22C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5402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78DFBE-E948-48DE-8883-8FF159A63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E50D56E-D369-43BF-8F97-C7FF8403A6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0F0008F-B45E-4F18-B1CA-345A847087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CE16347-F8AC-4224-92A5-9ACE1D79A8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F856D38-02C3-4AC8-A579-AEC4584DE9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8DDB95B-305B-4688-A9BA-692BFDA88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91630-58DD-44EF-910D-13AD27E08A4F}" type="datetimeFigureOut">
              <a:rPr lang="ru-RU" smtClean="0"/>
              <a:t>21.09.2023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57230A8-5E28-4FEC-BB2F-A75F334DD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9A77E09-4F2D-494D-A1C0-27349DD5F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11AF2-595E-47DC-ACFE-F6BE30B22C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6406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88E663-4E73-47C8-B142-EE75C4B77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0A7D74E-303A-42F1-BBDF-936944E9B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91630-58DD-44EF-910D-13AD27E08A4F}" type="datetimeFigureOut">
              <a:rPr lang="ru-RU" smtClean="0"/>
              <a:t>21.09.2023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7998FFE-6F13-433E-B41F-FA6410DD0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1D8A9A9-91B6-489E-85CE-6585B371B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11AF2-595E-47DC-ACFE-F6BE30B22C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2970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C3DD310-EAA8-487C-89A3-97B486718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91630-58DD-44EF-910D-13AD27E08A4F}" type="datetimeFigureOut">
              <a:rPr lang="ru-RU" smtClean="0"/>
              <a:t>21.09.2023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6F8FFBC-47EE-49A7-A248-B17B8F32C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25D0627-0F65-4591-B599-948367B9E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11AF2-595E-47DC-ACFE-F6BE30B22C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4644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B4F39B-2CB8-4351-AF1F-0A9152F30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0A78A0-5552-4B76-89B8-07DCADA9BB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53EB15D-B682-41B8-A404-FA5B182A13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FF88C38-8C2F-40E6-B1C7-BA8527A910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91630-58DD-44EF-910D-13AD27E08A4F}" type="datetimeFigureOut">
              <a:rPr lang="ru-RU" smtClean="0"/>
              <a:t>21.09.2023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341C038-1B80-4225-8762-1B479C0D7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8C5642D-9A18-46DA-8B19-46690D7DA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11AF2-595E-47DC-ACFE-F6BE30B22C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19213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706913-6533-400C-89F3-ED0F19056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ABFA5CB-9546-43F2-8FD8-9A68598F79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9A27146-A7F7-44DB-ABFF-CDED7EA3B8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88AD2DC-2F46-4AF3-AF3F-9262924FF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91630-58DD-44EF-910D-13AD27E08A4F}" type="datetimeFigureOut">
              <a:rPr lang="ru-RU" smtClean="0"/>
              <a:t>21.09.2023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08BF8AB-3C46-485E-B82E-57AAB02DE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6FBA6DE-F865-4BCA-85F4-28170EAE8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11AF2-595E-47DC-ACFE-F6BE30B22C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2507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363B21-E11E-4F7D-BD74-44698831F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1777BBC-DD78-45DC-AC64-2B73CBE6FD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A82D908-401F-492F-A895-F57A9B476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91630-58DD-44EF-910D-13AD27E08A4F}" type="datetimeFigureOut">
              <a:rPr lang="ru-RU" smtClean="0"/>
              <a:t>21.09.2023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E4F4C4B-C8DC-48A5-8DC5-A4108FA65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772C684-F620-4B3D-8C4F-06E768EDB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11AF2-595E-47DC-ACFE-F6BE30B22C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86496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3CAFB9F-6009-4FD3-83A9-66CC43A37E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6584642-A062-4D5F-B0E2-38303D8D00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BC39348-86D4-429F-BB66-900663D1A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91630-58DD-44EF-910D-13AD27E08A4F}" type="datetimeFigureOut">
              <a:rPr lang="ru-RU" smtClean="0"/>
              <a:t>21.09.2023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7A25867-7FF1-46BA-BCA0-F6DA6872F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EEB314B-0084-41FD-BD3D-FCE061A1A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11AF2-595E-47DC-ACFE-F6BE30B22C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5079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E853C5-45EF-4571-8C15-C544E6A51E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5B6F573-757F-4F82-97C6-B8D25334F4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B2BE83B-4F11-4C4B-BCF3-54C1092FED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91630-58DD-44EF-910D-13AD27E08A4F}" type="datetimeFigureOut">
              <a:rPr lang="ru-RU" smtClean="0"/>
              <a:t>21.09.2023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7B2E437-DB1B-40EF-97E7-085169693D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C8C69CC-F91A-455F-9CC1-92DD21B4BF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F11AF2-595E-47DC-ACFE-F6BE30B22C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9532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1DC44A-0EAB-421E-99DF-628711418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ДОМАШНЕЕ ЗАДАНИЕ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6AB84FC-3801-4FBC-A2F4-118FC486B1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</a:rPr>
              <a:t>ЧТО ТАКОЕ </a:t>
            </a:r>
          </a:p>
          <a:p>
            <a:pPr marL="0" indent="0">
              <a:buNone/>
            </a:pPr>
            <a:endParaRPr lang="ru-RU" b="1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ru-RU" sz="7200" b="1" dirty="0">
                <a:solidFill>
                  <a:srgbClr val="FF0000"/>
                </a:solidFill>
              </a:rPr>
              <a:t>МЕРКАНТИЛИЗМ</a:t>
            </a:r>
          </a:p>
        </p:txBody>
      </p:sp>
    </p:spTree>
    <p:extLst>
      <p:ext uri="{BB962C8B-B14F-4D97-AF65-F5344CB8AC3E}">
        <p14:creationId xmlns:p14="http://schemas.microsoft.com/office/powerpoint/2010/main" val="3969413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65EA6A-A9A6-4AAB-B3B4-E50F90278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7811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ДОМАШНЕЕ ЗАДАНИЕ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743043F-D4E2-445F-98D5-3882740004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2557"/>
            <a:ext cx="10515600" cy="4977352"/>
          </a:xfrm>
        </p:spPr>
        <p:txBody>
          <a:bodyPr/>
          <a:lstStyle/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</a:rPr>
              <a:t>Прочитать параграф 6</a:t>
            </a:r>
          </a:p>
          <a:p>
            <a:pPr marL="0" indent="0">
              <a:buNone/>
            </a:pPr>
            <a:endParaRPr lang="ru-RU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</a:rPr>
              <a:t>Устно найти </a:t>
            </a:r>
            <a:r>
              <a:rPr lang="ru-RU" b="1" dirty="0">
                <a:solidFill>
                  <a:srgbClr val="FF0000"/>
                </a:solidFill>
              </a:rPr>
              <a:t>5 отличий</a:t>
            </a:r>
            <a:r>
              <a:rPr lang="ru-RU" b="1" dirty="0">
                <a:solidFill>
                  <a:srgbClr val="002060"/>
                </a:solidFill>
              </a:rPr>
              <a:t> современной жизни и жизни человека </a:t>
            </a:r>
            <a:r>
              <a:rPr lang="en-US" b="1" dirty="0">
                <a:solidFill>
                  <a:srgbClr val="002060"/>
                </a:solidFill>
              </a:rPr>
              <a:t>XV-XVII </a:t>
            </a:r>
            <a:r>
              <a:rPr lang="ru-RU" b="1" dirty="0">
                <a:solidFill>
                  <a:srgbClr val="002060"/>
                </a:solidFill>
              </a:rPr>
              <a:t>века. Выполнить задание </a:t>
            </a:r>
            <a:r>
              <a:rPr lang="ru-RU" b="1" dirty="0">
                <a:solidFill>
                  <a:srgbClr val="FF0000"/>
                </a:solidFill>
              </a:rPr>
              <a:t>устно</a:t>
            </a:r>
            <a:r>
              <a:rPr lang="ru-RU" b="1" dirty="0">
                <a:solidFill>
                  <a:srgbClr val="002060"/>
                </a:solidFill>
              </a:rPr>
              <a:t>. Быть готовым к тесту.</a:t>
            </a:r>
          </a:p>
        </p:txBody>
      </p:sp>
      <p:pic>
        <p:nvPicPr>
          <p:cNvPr id="4" name="Picture 2" descr="https://i.pinimg.com/originals/12/16/aa/1216aa4f766b858d7da3b449885d98e6.png">
            <a:extLst>
              <a:ext uri="{FF2B5EF4-FFF2-40B4-BE49-F238E27FC236}">
                <a16:creationId xmlns:a16="http://schemas.microsoft.com/office/drawing/2014/main" id="{2562FFCD-137D-4A18-9C26-8AF922289B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6084" y="5012475"/>
            <a:ext cx="2627654" cy="1717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63135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599D06-583A-48DF-9E23-27F45A53BA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11744" y="252168"/>
            <a:ext cx="7510021" cy="1425803"/>
          </a:xfrm>
        </p:spPr>
        <p:txBody>
          <a:bodyPr>
            <a:normAutofit/>
          </a:bodyPr>
          <a:lstStyle/>
          <a:p>
            <a:r>
              <a:rPr lang="ru-RU" sz="4400" b="1" dirty="0">
                <a:solidFill>
                  <a:srgbClr val="002060"/>
                </a:solidFill>
                <a:latin typeface="+mn-lt"/>
              </a:rPr>
              <a:t>ИЗМЕНЕНИЯ В СОЦИАЛЬНОЙ СТРУКТУРЕ ОБЩЕСТВА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86B825F-96E5-4D62-B3CA-21F13DFF51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0" y="2318994"/>
            <a:ext cx="2711777" cy="612742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УРОК ИСТОРИИ В 7 КЛАССЕ</a:t>
            </a:r>
          </a:p>
        </p:txBody>
      </p:sp>
      <p:pic>
        <p:nvPicPr>
          <p:cNvPr id="1026" name="Picture 2" descr="https://s3-eu-west-1.amazonaws.com/s2.thingpic.com/images/oU/uCBe7uCafBA3Sj7AhfiN71E5.jpeg">
            <a:extLst>
              <a:ext uri="{FF2B5EF4-FFF2-40B4-BE49-F238E27FC236}">
                <a16:creationId xmlns:a16="http://schemas.microsoft.com/office/drawing/2014/main" id="{205691DC-5EDA-46F5-83C2-E39F2E3BBF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256" y="1702716"/>
            <a:ext cx="8861196" cy="4984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14627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s://thumbs.dreamstime.com/b/hierarchy-management-pyramid-illustration-20723764.jpg">
            <a:extLst>
              <a:ext uri="{FF2B5EF4-FFF2-40B4-BE49-F238E27FC236}">
                <a16:creationId xmlns:a16="http://schemas.microsoft.com/office/drawing/2014/main" id="{71B6ED0F-317D-4A41-8282-F76827311C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4975" y="2311352"/>
            <a:ext cx="2801163" cy="4059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E262D2-0B3B-4D85-9D07-57CE049AF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7927" y="1156978"/>
            <a:ext cx="2891821" cy="935774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latin typeface="+mn-lt"/>
              </a:rPr>
              <a:t>СОЦИАЛЬНАЯ СТРУКТУРА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591938D-7F43-4240-AF26-FC0EF1E5D9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8158" y="565609"/>
            <a:ext cx="7880807" cy="6023728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3000" b="1" dirty="0">
                <a:solidFill>
                  <a:srgbClr val="FF0000"/>
                </a:solidFill>
              </a:rPr>
              <a:t>СОЦИАЛЬНАЯ СТРУКТУРА </a:t>
            </a:r>
            <a:r>
              <a:rPr lang="ru-RU" sz="3000" b="1" dirty="0">
                <a:solidFill>
                  <a:srgbClr val="002060"/>
                </a:solidFill>
              </a:rPr>
              <a:t>- строение общества в целом, система взаимосвязанных и взаимодействующих социальных групп, а также отношения между ними</a:t>
            </a:r>
          </a:p>
          <a:p>
            <a:pPr algn="just">
              <a:spcBef>
                <a:spcPts val="0"/>
              </a:spcBef>
              <a:buFontTx/>
              <a:buChar char="-"/>
            </a:pPr>
            <a:endParaRPr lang="ru-RU" sz="3000" b="1" dirty="0">
              <a:solidFill>
                <a:srgbClr val="002060"/>
              </a:solidFill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3000" b="1" dirty="0">
                <a:solidFill>
                  <a:srgbClr val="002060"/>
                </a:solidFill>
              </a:rPr>
              <a:t>Общество Нового времени состояло из </a:t>
            </a:r>
            <a:r>
              <a:rPr lang="ru-RU" sz="3000" b="1" dirty="0">
                <a:solidFill>
                  <a:srgbClr val="FF0000"/>
                </a:solidFill>
              </a:rPr>
              <a:t>СОСЛОВИЙ,</a:t>
            </a:r>
            <a:r>
              <a:rPr lang="ru-RU" sz="3000" b="1" dirty="0">
                <a:solidFill>
                  <a:srgbClr val="002060"/>
                </a:solidFill>
              </a:rPr>
              <a:t> расположенных </a:t>
            </a:r>
            <a:r>
              <a:rPr lang="ru-RU" sz="3000" b="1" dirty="0">
                <a:solidFill>
                  <a:srgbClr val="FF0000"/>
                </a:solidFill>
              </a:rPr>
              <a:t>иерархически,</a:t>
            </a:r>
            <a:r>
              <a:rPr lang="ru-RU" sz="3000" b="1" dirty="0">
                <a:solidFill>
                  <a:srgbClr val="002060"/>
                </a:solidFill>
              </a:rPr>
              <a:t> то есть друг над другом </a:t>
            </a:r>
            <a:endParaRPr lang="ru-RU" sz="3000" b="1" dirty="0">
              <a:solidFill>
                <a:srgbClr val="FF0000"/>
              </a:solidFill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ru-RU" sz="3000" b="1" dirty="0">
              <a:solidFill>
                <a:srgbClr val="002060"/>
              </a:solidFill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3000" b="1" dirty="0">
                <a:solidFill>
                  <a:srgbClr val="002060"/>
                </a:solidFill>
              </a:rPr>
              <a:t>Положение сословия определяется:</a:t>
            </a:r>
          </a:p>
          <a:p>
            <a:pPr algn="just">
              <a:spcBef>
                <a:spcPts val="0"/>
              </a:spcBef>
              <a:buFontTx/>
              <a:buChar char="-"/>
            </a:pPr>
            <a:r>
              <a:rPr lang="ru-RU" sz="3000" b="1" dirty="0">
                <a:solidFill>
                  <a:srgbClr val="002060"/>
                </a:solidFill>
              </a:rPr>
              <a:t>богатством;</a:t>
            </a:r>
          </a:p>
          <a:p>
            <a:pPr algn="just">
              <a:spcBef>
                <a:spcPts val="0"/>
              </a:spcBef>
              <a:buFontTx/>
              <a:buChar char="-"/>
            </a:pPr>
            <a:r>
              <a:rPr lang="ru-RU" sz="3000" b="1" dirty="0">
                <a:solidFill>
                  <a:srgbClr val="002060"/>
                </a:solidFill>
              </a:rPr>
              <a:t>доступом к власти;</a:t>
            </a:r>
          </a:p>
          <a:p>
            <a:pPr algn="just">
              <a:spcBef>
                <a:spcPts val="0"/>
              </a:spcBef>
              <a:buFontTx/>
              <a:buChar char="-"/>
            </a:pPr>
            <a:r>
              <a:rPr lang="ru-RU" sz="3000" b="1" dirty="0">
                <a:solidFill>
                  <a:srgbClr val="002060"/>
                </a:solidFill>
              </a:rPr>
              <a:t>уровнем образования.</a:t>
            </a:r>
          </a:p>
        </p:txBody>
      </p:sp>
    </p:spTree>
    <p:extLst>
      <p:ext uri="{BB962C8B-B14F-4D97-AF65-F5344CB8AC3E}">
        <p14:creationId xmlns:p14="http://schemas.microsoft.com/office/powerpoint/2010/main" val="14306029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avatars.dzeninfra.ru/get-zen_doc/1897428/pub_5d7a8308f73d9d00c3036509_5d7a834d3d87363e8924e741/scale_1200">
            <a:extLst>
              <a:ext uri="{FF2B5EF4-FFF2-40B4-BE49-F238E27FC236}">
                <a16:creationId xmlns:a16="http://schemas.microsoft.com/office/drawing/2014/main" id="{DE5DAF12-D5C2-4208-9AD4-263554B519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108" y="2568143"/>
            <a:ext cx="5260941" cy="3989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8CF04C-B155-4A13-A40E-9FAC1882E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7108" y="1335634"/>
            <a:ext cx="5131323" cy="1102202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  <a:latin typeface="+mn-lt"/>
              </a:rPr>
              <a:t>ИЗМЕНЕНИЕ В ПОЛОЖЕНИЕ СОСЛОВИЙ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7809EC0-7D79-4F1E-9D36-D185F2413A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956" y="480767"/>
            <a:ext cx="6693816" cy="6206816"/>
          </a:xfrm>
        </p:spPr>
        <p:txBody>
          <a:bodyPr>
            <a:normAutofit lnSpcReduction="10000"/>
          </a:bodyPr>
          <a:lstStyle/>
          <a:p>
            <a:pPr>
              <a:buFontTx/>
              <a:buChar char="-"/>
            </a:pPr>
            <a:r>
              <a:rPr lang="ru-RU" b="1" u="sng" dirty="0">
                <a:solidFill>
                  <a:srgbClr val="002060"/>
                </a:solidFill>
              </a:rPr>
              <a:t>ПРЕДПРИНИМАТЕЛИ-КАПИТАЛИСТЫ:</a:t>
            </a:r>
          </a:p>
          <a:p>
            <a:pPr lvl="1">
              <a:buFontTx/>
              <a:buChar char="-"/>
            </a:pPr>
            <a:r>
              <a:rPr lang="ru-RU" b="1" dirty="0">
                <a:solidFill>
                  <a:srgbClr val="002060"/>
                </a:solidFill>
              </a:rPr>
              <a:t>ТОРГОВЛЯ;</a:t>
            </a:r>
          </a:p>
          <a:p>
            <a:pPr lvl="1">
              <a:buFontTx/>
              <a:buChar char="-"/>
            </a:pPr>
            <a:r>
              <a:rPr lang="ru-RU" b="1" dirty="0">
                <a:solidFill>
                  <a:srgbClr val="002060"/>
                </a:solidFill>
              </a:rPr>
              <a:t>ПРОМЫШЛЕННОСТЬ;</a:t>
            </a:r>
          </a:p>
          <a:p>
            <a:pPr lvl="1">
              <a:buFontTx/>
              <a:buChar char="-"/>
            </a:pPr>
            <a:r>
              <a:rPr lang="ru-RU" b="1" dirty="0">
                <a:solidFill>
                  <a:srgbClr val="002060"/>
                </a:solidFill>
              </a:rPr>
              <a:t>БАНКОВСКОЕ ДЕЛО</a:t>
            </a:r>
          </a:p>
          <a:p>
            <a:pPr>
              <a:buFontTx/>
              <a:buChar char="-"/>
            </a:pPr>
            <a:r>
              <a:rPr lang="ru-RU" b="1" u="sng" dirty="0">
                <a:solidFill>
                  <a:srgbClr val="FF0000"/>
                </a:solidFill>
              </a:rPr>
              <a:t>КРЕСТЬЯНЕ (90% населения):</a:t>
            </a:r>
          </a:p>
          <a:p>
            <a:pPr lvl="1">
              <a:buFontTx/>
              <a:buChar char="-"/>
            </a:pPr>
            <a:r>
              <a:rPr lang="ru-RU" b="1" dirty="0">
                <a:solidFill>
                  <a:srgbClr val="FF0000"/>
                </a:solidFill>
              </a:rPr>
              <a:t>ЗАЖИТОЧНЫЕ (ФЕРМЕРЫ);</a:t>
            </a:r>
          </a:p>
          <a:p>
            <a:pPr lvl="1">
              <a:buFontTx/>
              <a:buChar char="-"/>
            </a:pPr>
            <a:r>
              <a:rPr lang="ru-RU" b="1" dirty="0">
                <a:solidFill>
                  <a:srgbClr val="FF0000"/>
                </a:solidFill>
              </a:rPr>
              <a:t>СЕРЕДНЯКИ;</a:t>
            </a:r>
          </a:p>
          <a:p>
            <a:pPr lvl="1">
              <a:buFontTx/>
              <a:buChar char="-"/>
            </a:pPr>
            <a:r>
              <a:rPr lang="ru-RU" b="1" dirty="0">
                <a:solidFill>
                  <a:srgbClr val="FF0000"/>
                </a:solidFill>
              </a:rPr>
              <a:t>БАТРАКИ (РАЗОРИВШИЕСЯ)</a:t>
            </a:r>
          </a:p>
          <a:p>
            <a:pPr>
              <a:buFontTx/>
              <a:buChar char="-"/>
            </a:pPr>
            <a:r>
              <a:rPr lang="ru-RU" b="1" u="sng" dirty="0">
                <a:solidFill>
                  <a:srgbClr val="002060"/>
                </a:solidFill>
              </a:rPr>
              <a:t>ДВОРЯНСТВО:</a:t>
            </a:r>
          </a:p>
          <a:p>
            <a:pPr lvl="1">
              <a:buFontTx/>
              <a:buChar char="-"/>
            </a:pPr>
            <a:r>
              <a:rPr lang="ru-RU" b="1" dirty="0">
                <a:solidFill>
                  <a:srgbClr val="002060"/>
                </a:solidFill>
              </a:rPr>
              <a:t>НОВОЕ ДВОРЯНСТВО (огораживание);</a:t>
            </a:r>
          </a:p>
          <a:p>
            <a:pPr lvl="1">
              <a:buFontTx/>
              <a:buChar char="-"/>
            </a:pPr>
            <a:r>
              <a:rPr lang="ru-RU" b="1" dirty="0">
                <a:solidFill>
                  <a:srgbClr val="002060"/>
                </a:solidFill>
              </a:rPr>
              <a:t>СТАРОЕ ДВОРЯНСТВО</a:t>
            </a:r>
          </a:p>
          <a:p>
            <a:pPr>
              <a:buFontTx/>
              <a:buChar char="-"/>
            </a:pPr>
            <a:r>
              <a:rPr lang="ru-RU" b="1" u="sng" dirty="0">
                <a:solidFill>
                  <a:srgbClr val="FF0000"/>
                </a:solidFill>
              </a:rPr>
              <a:t>ГОРОЖАНЕ:</a:t>
            </a:r>
          </a:p>
          <a:p>
            <a:pPr lvl="1">
              <a:buFontTx/>
              <a:buChar char="-"/>
            </a:pPr>
            <a:r>
              <a:rPr lang="ru-RU" b="1" dirty="0">
                <a:solidFill>
                  <a:srgbClr val="FF0000"/>
                </a:solidFill>
              </a:rPr>
              <a:t>ТОРГОВЦЫ;</a:t>
            </a:r>
          </a:p>
          <a:p>
            <a:pPr lvl="1">
              <a:buFontTx/>
              <a:buChar char="-"/>
            </a:pPr>
            <a:r>
              <a:rPr lang="ru-RU" b="1" dirty="0">
                <a:solidFill>
                  <a:srgbClr val="FF0000"/>
                </a:solidFill>
              </a:rPr>
              <a:t>НАЕМНЫЕ РАБОЧИЕ;</a:t>
            </a:r>
          </a:p>
          <a:p>
            <a:pPr lvl="1">
              <a:buFontTx/>
              <a:buChar char="-"/>
            </a:pPr>
            <a:r>
              <a:rPr lang="ru-RU" b="1" dirty="0">
                <a:solidFill>
                  <a:srgbClr val="FF0000"/>
                </a:solidFill>
              </a:rPr>
              <a:t>ЧЕРНЬ</a:t>
            </a:r>
          </a:p>
          <a:p>
            <a:pPr>
              <a:buFontTx/>
              <a:buChar char="-"/>
            </a:pP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9167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8CF04C-B155-4A13-A40E-9FAC1882E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0417"/>
            <a:ext cx="10515600" cy="37959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  <a:latin typeface="+mn-lt"/>
              </a:rPr>
              <a:t>ОСНОВНЫЕ ИЗМЕНЕНИЯ В ОБЩЕСТВЕ В </a:t>
            </a:r>
            <a:r>
              <a:rPr lang="en-US" sz="3600" b="1" dirty="0">
                <a:solidFill>
                  <a:srgbClr val="002060"/>
                </a:solidFill>
                <a:latin typeface="+mn-lt"/>
              </a:rPr>
              <a:t>XVI</a:t>
            </a:r>
            <a:r>
              <a:rPr lang="ru-RU" sz="3600" b="1" dirty="0">
                <a:solidFill>
                  <a:srgbClr val="002060"/>
                </a:solidFill>
                <a:latin typeface="+mn-lt"/>
              </a:rPr>
              <a:t> ВЕКЕ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7809EC0-7D79-4F1E-9D36-D185F2413A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012" y="753700"/>
            <a:ext cx="4162719" cy="5863916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b="1" dirty="0">
                <a:solidFill>
                  <a:srgbClr val="FF0000"/>
                </a:solidFill>
              </a:rPr>
              <a:t>Увеличение роли торговли, появление бирж</a:t>
            </a:r>
          </a:p>
          <a:p>
            <a:pPr lvl="1"/>
            <a:r>
              <a:rPr lang="ru-RU" b="1" dirty="0">
                <a:solidFill>
                  <a:srgbClr val="002060"/>
                </a:solidFill>
              </a:rPr>
              <a:t>Оживление внутреннего рынка</a:t>
            </a:r>
          </a:p>
          <a:p>
            <a:pPr lvl="1"/>
            <a:r>
              <a:rPr lang="ru-RU" b="1" dirty="0">
                <a:solidFill>
                  <a:srgbClr val="002060"/>
                </a:solidFill>
              </a:rPr>
              <a:t>Появление торговых лавок</a:t>
            </a:r>
          </a:p>
          <a:p>
            <a:pPr lvl="1"/>
            <a:r>
              <a:rPr lang="ru-RU" b="1" dirty="0">
                <a:solidFill>
                  <a:srgbClr val="002060"/>
                </a:solidFill>
              </a:rPr>
              <a:t>Возникновение товариществ, занимавшихся заморской торговлей</a:t>
            </a:r>
          </a:p>
          <a:p>
            <a:pPr lvl="1"/>
            <a:r>
              <a:rPr lang="ru-RU" b="1" dirty="0">
                <a:solidFill>
                  <a:srgbClr val="002060"/>
                </a:solidFill>
              </a:rPr>
              <a:t>Появление бирж (Антверпенская биржа)</a:t>
            </a:r>
          </a:p>
          <a:p>
            <a:pPr lvl="1"/>
            <a:endParaRPr lang="ru-RU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b="1" dirty="0">
                <a:solidFill>
                  <a:srgbClr val="FF0000"/>
                </a:solidFill>
              </a:rPr>
              <a:t>Возникновение первых мануфактур</a:t>
            </a:r>
          </a:p>
          <a:p>
            <a:pPr lvl="1">
              <a:buFontTx/>
              <a:buChar char="-"/>
            </a:pPr>
            <a:r>
              <a:rPr lang="ru-RU" b="1" dirty="0">
                <a:solidFill>
                  <a:srgbClr val="002060"/>
                </a:solidFill>
              </a:rPr>
              <a:t>предприятий, основанных на разделении труда (от </a:t>
            </a:r>
            <a:r>
              <a:rPr lang="en-US" b="1" dirty="0" err="1">
                <a:solidFill>
                  <a:srgbClr val="002060"/>
                </a:solidFill>
              </a:rPr>
              <a:t>manu</a:t>
            </a:r>
            <a:r>
              <a:rPr lang="ru-RU" b="1" dirty="0">
                <a:solidFill>
                  <a:srgbClr val="002060"/>
                </a:solidFill>
              </a:rPr>
              <a:t> – рука и </a:t>
            </a:r>
            <a:r>
              <a:rPr lang="en-US" b="1" dirty="0" err="1">
                <a:solidFill>
                  <a:srgbClr val="002060"/>
                </a:solidFill>
              </a:rPr>
              <a:t>facio</a:t>
            </a:r>
            <a:r>
              <a:rPr lang="en-US" b="1" dirty="0">
                <a:solidFill>
                  <a:srgbClr val="002060"/>
                </a:solidFill>
              </a:rPr>
              <a:t> </a:t>
            </a:r>
            <a:r>
              <a:rPr lang="ru-RU" b="1" dirty="0">
                <a:solidFill>
                  <a:srgbClr val="002060"/>
                </a:solidFill>
              </a:rPr>
              <a:t>– делаю)</a:t>
            </a:r>
          </a:p>
          <a:p>
            <a:pPr lvl="1">
              <a:buFontTx/>
              <a:buChar char="-"/>
            </a:pPr>
            <a:endParaRPr lang="ru-RU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b="1" dirty="0">
                <a:solidFill>
                  <a:srgbClr val="FF0000"/>
                </a:solidFill>
              </a:rPr>
              <a:t>Увеличение роли банкиров</a:t>
            </a:r>
          </a:p>
        </p:txBody>
      </p:sp>
      <p:pic>
        <p:nvPicPr>
          <p:cNvPr id="5" name="Picture 2" descr="https://sun9-46.userapi.com/impg/k3TbgGKdZaQ8zudufzsFvZXsV3SffHa9Mdr6pw/fikHm-BebfQ.jpg?size=1000x417&amp;quality=96&amp;sign=c1920ca37b747eed6f36e9861d9bf9c9&amp;c_uniq_tag=cVI6Fh2yrFeMGvYGmierf_oi72rDrH4wroonzlmJPUk&amp;type=album">
            <a:extLst>
              <a:ext uri="{FF2B5EF4-FFF2-40B4-BE49-F238E27FC236}">
                <a16:creationId xmlns:a16="http://schemas.microsoft.com/office/drawing/2014/main" id="{4C1DC700-CBB0-4DE8-8775-C1BF48FDF9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1111" y="845737"/>
            <a:ext cx="7295168" cy="3042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A348727-F527-443F-9125-BFD2C0C20A3E}"/>
              </a:ext>
            </a:extLst>
          </p:cNvPr>
          <p:cNvSpPr txBox="1"/>
          <p:nvPr/>
        </p:nvSpPr>
        <p:spPr>
          <a:xfrm>
            <a:off x="5004625" y="4183549"/>
            <a:ext cx="6788140" cy="1846659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Как </a:t>
            </a:r>
            <a:r>
              <a:rPr lang="ru-RU" sz="2400" b="1" dirty="0">
                <a:solidFill>
                  <a:srgbClr val="002060"/>
                </a:solidFill>
              </a:rPr>
              <a:t>Великие географические открытия повлияли</a:t>
            </a:r>
          </a:p>
          <a:p>
            <a:r>
              <a:rPr lang="ru-RU" sz="2400" b="1" dirty="0">
                <a:solidFill>
                  <a:srgbClr val="002060"/>
                </a:solidFill>
              </a:rPr>
              <a:t>на развитие торговли?</a:t>
            </a:r>
          </a:p>
          <a:p>
            <a:endParaRPr lang="ru-RU" sz="2400" b="1" dirty="0">
              <a:solidFill>
                <a:srgbClr val="FF0000"/>
              </a:solidFill>
            </a:endParaRPr>
          </a:p>
          <a:p>
            <a:r>
              <a:rPr lang="ru-RU" sz="2400" b="1" dirty="0">
                <a:solidFill>
                  <a:srgbClr val="FF0000"/>
                </a:solidFill>
              </a:rPr>
              <a:t>Что</a:t>
            </a:r>
            <a:r>
              <a:rPr lang="ru-RU" sz="2400" b="1" dirty="0">
                <a:solidFill>
                  <a:srgbClr val="002060"/>
                </a:solidFill>
              </a:rPr>
              <a:t> продавали индейцам и что покупали у них?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01625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editorial01.shutterstock.com/wm-preview-1500/8660749a/32b5c9ba/colonial-cloth-makers-shutterstock-editorial-8660749a.jpg">
            <a:extLst>
              <a:ext uri="{FF2B5EF4-FFF2-40B4-BE49-F238E27FC236}">
                <a16:creationId xmlns:a16="http://schemas.microsoft.com/office/drawing/2014/main" id="{E836063A-962D-4F7A-AA33-6FF1685FCA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9180" y="151168"/>
            <a:ext cx="9953380" cy="6555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49617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8CF04C-B155-4A13-A40E-9FAC1882E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25345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  <a:latin typeface="+mn-lt"/>
              </a:rPr>
              <a:t>ПОВСЕДНЕВНАЯ ЖИЗНЬ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7809EC0-7D79-4F1E-9D36-D185F2413A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177" y="1570121"/>
            <a:ext cx="2150097" cy="62534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>
                <a:solidFill>
                  <a:srgbClr val="FF0000"/>
                </a:solidFill>
              </a:rPr>
              <a:t>ПАРАГРАФ 6</a:t>
            </a:r>
          </a:p>
        </p:txBody>
      </p:sp>
      <p:pic>
        <p:nvPicPr>
          <p:cNvPr id="3074" name="Picture 2" descr="https://upload.wikimedia.org/wikipedia/commons/e/ea/Hotel_de_Ville_Paris_Hoffbauer_1583.jpg">
            <a:extLst>
              <a:ext uri="{FF2B5EF4-FFF2-40B4-BE49-F238E27FC236}">
                <a16:creationId xmlns:a16="http://schemas.microsoft.com/office/drawing/2014/main" id="{C5AA4DBB-FC14-443C-A637-90C3BAC3CE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0078" y="990470"/>
            <a:ext cx="8936611" cy="5559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367713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211</Words>
  <Application>Microsoft Office PowerPoint</Application>
  <PresentationFormat>Широкоэкранный</PresentationFormat>
  <Paragraphs>52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Тема Office</vt:lpstr>
      <vt:lpstr>ДОМАШНЕЕ ЗАДАНИЕ</vt:lpstr>
      <vt:lpstr>ДОМАШНЕЕ ЗАДАНИЕ</vt:lpstr>
      <vt:lpstr>ИЗМЕНЕНИЯ В СОЦИАЛЬНОЙ СТРУКТУРЕ ОБЩЕСТВА</vt:lpstr>
      <vt:lpstr>СОЦИАЛЬНАЯ СТРУКТУРА</vt:lpstr>
      <vt:lpstr>ИЗМЕНЕНИЕ В ПОЛОЖЕНИЕ СОСЛОВИЙ</vt:lpstr>
      <vt:lpstr>ОСНОВНЫЕ ИЗМЕНЕНИЯ В ОБЩЕСТВЕ В XVI ВЕКЕ</vt:lpstr>
      <vt:lpstr>Презентация PowerPoint</vt:lpstr>
      <vt:lpstr>ПОВСЕДНЕВНАЯ ЖИЗНЬ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ДОМАШНЕЕ ЗАДАНИЕ</dc:title>
  <dc:creator>Пользователь</dc:creator>
  <cp:lastModifiedBy>User</cp:lastModifiedBy>
  <cp:revision>33</cp:revision>
  <cp:lastPrinted>2023-09-17T12:36:50Z</cp:lastPrinted>
  <dcterms:created xsi:type="dcterms:W3CDTF">2023-09-16T06:21:45Z</dcterms:created>
  <dcterms:modified xsi:type="dcterms:W3CDTF">2023-09-21T17:16:03Z</dcterms:modified>
</cp:coreProperties>
</file>